
<file path=[Content_Types].xml><?xml version="1.0" encoding="utf-8"?>
<Types xmlns="http://schemas.openxmlformats.org/package/2006/content-types">
  <Default Extension="bin" ContentType="image/unknown"/>
  <Default Extension="gif" ContentType="image/gi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1" r:id="rId1"/>
  </p:sldMasterIdLst>
  <p:notesMasterIdLst>
    <p:notesMasterId r:id="rId39"/>
  </p:notesMasterIdLst>
  <p:sldIdLst>
    <p:sldId id="257" r:id="rId2"/>
    <p:sldId id="286" r:id="rId3"/>
    <p:sldId id="258" r:id="rId4"/>
    <p:sldId id="259" r:id="rId5"/>
    <p:sldId id="260" r:id="rId6"/>
    <p:sldId id="287" r:id="rId7"/>
    <p:sldId id="261" r:id="rId8"/>
    <p:sldId id="262" r:id="rId9"/>
    <p:sldId id="263" r:id="rId10"/>
    <p:sldId id="264" r:id="rId11"/>
    <p:sldId id="265" r:id="rId12"/>
    <p:sldId id="291" r:id="rId13"/>
    <p:sldId id="290" r:id="rId14"/>
    <p:sldId id="292" r:id="rId15"/>
    <p:sldId id="293" r:id="rId16"/>
    <p:sldId id="267" r:id="rId17"/>
    <p:sldId id="268" r:id="rId18"/>
    <p:sldId id="269" r:id="rId19"/>
    <p:sldId id="294" r:id="rId20"/>
    <p:sldId id="270" r:id="rId21"/>
    <p:sldId id="271" r:id="rId22"/>
    <p:sldId id="272" r:id="rId23"/>
    <p:sldId id="273" r:id="rId24"/>
    <p:sldId id="274" r:id="rId25"/>
    <p:sldId id="288" r:id="rId26"/>
    <p:sldId id="296" r:id="rId27"/>
    <p:sldId id="298" r:id="rId28"/>
    <p:sldId id="289" r:id="rId29"/>
    <p:sldId id="278" r:id="rId30"/>
    <p:sldId id="279" r:id="rId31"/>
    <p:sldId id="276" r:id="rId32"/>
    <p:sldId id="280" r:id="rId33"/>
    <p:sldId id="281" r:id="rId34"/>
    <p:sldId id="282" r:id="rId35"/>
    <p:sldId id="295" r:id="rId36"/>
    <p:sldId id="297" r:id="rId37"/>
    <p:sldId id="285" r:id="rId38"/>
  </p:sldIdLst>
  <p:sldSz cx="12192000" cy="6858000"/>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SorterView">
  <p:normalViewPr horzBarState="maximized">
    <p:restoredLeft sz="15987" autoAdjust="0"/>
    <p:restoredTop sz="94660"/>
  </p:normalViewPr>
  <p:slideViewPr>
    <p:cSldViewPr snapToGrid="0">
      <p:cViewPr varScale="1">
        <p:scale>
          <a:sx n="114" d="100"/>
          <a:sy n="114" d="100"/>
        </p:scale>
        <p:origin x="414" y="102"/>
      </p:cViewPr>
      <p:guideLst/>
    </p:cSldViewPr>
  </p:slideViewPr>
  <p:notesTextViewPr>
    <p:cViewPr>
      <p:scale>
        <a:sx n="1" d="1"/>
        <a:sy n="1" d="1"/>
      </p:scale>
      <p:origin x="0" y="0"/>
    </p:cViewPr>
  </p:notesTextViewPr>
  <p:sorterViewPr>
    <p:cViewPr varScale="1">
      <p:scale>
        <a:sx n="1" d="1"/>
        <a:sy n="1" d="1"/>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notesMaster" Target="notesMasters/notesMaster1.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ableStyles" Target="tableStyle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3E621066-9C79-4784-8667-6CBF34705F5F}" type="datetimeFigureOut">
              <a:rPr lang="en-US" smtClean="0"/>
              <a:t>8/12/2022</a:t>
            </a:fld>
            <a:endParaRPr lang="en-US" dirty="0"/>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E385943C-683F-4102-85A2-D1F5A9DB9FB2}" type="slidenum">
              <a:rPr lang="en-US" smtClean="0"/>
              <a:t>‹#›</a:t>
            </a:fld>
            <a:endParaRPr lang="en-US" dirty="0"/>
          </a:p>
        </p:txBody>
      </p:sp>
    </p:spTree>
    <p:extLst>
      <p:ext uri="{BB962C8B-B14F-4D97-AF65-F5344CB8AC3E}">
        <p14:creationId xmlns:p14="http://schemas.microsoft.com/office/powerpoint/2010/main" val="201842089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1</a:t>
            </a:fld>
            <a:endParaRPr lang="en-US" dirty="0"/>
          </a:p>
        </p:txBody>
      </p:sp>
    </p:spTree>
    <p:extLst>
      <p:ext uri="{BB962C8B-B14F-4D97-AF65-F5344CB8AC3E}">
        <p14:creationId xmlns:p14="http://schemas.microsoft.com/office/powerpoint/2010/main" val="13481959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a:t>
            </a:fld>
            <a:endParaRPr lang="en-US" dirty="0"/>
          </a:p>
        </p:txBody>
      </p:sp>
    </p:spTree>
    <p:extLst>
      <p:ext uri="{BB962C8B-B14F-4D97-AF65-F5344CB8AC3E}">
        <p14:creationId xmlns:p14="http://schemas.microsoft.com/office/powerpoint/2010/main" val="377859719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4</a:t>
            </a:fld>
            <a:endParaRPr lang="en-US" dirty="0"/>
          </a:p>
        </p:txBody>
      </p:sp>
    </p:spTree>
    <p:extLst>
      <p:ext uri="{BB962C8B-B14F-4D97-AF65-F5344CB8AC3E}">
        <p14:creationId xmlns:p14="http://schemas.microsoft.com/office/powerpoint/2010/main" val="429136714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5</a:t>
            </a:fld>
            <a:endParaRPr lang="en-US" dirty="0"/>
          </a:p>
        </p:txBody>
      </p:sp>
    </p:spTree>
    <p:extLst>
      <p:ext uri="{BB962C8B-B14F-4D97-AF65-F5344CB8AC3E}">
        <p14:creationId xmlns:p14="http://schemas.microsoft.com/office/powerpoint/2010/main" val="203218862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7</a:t>
            </a:fld>
            <a:endParaRPr lang="en-US" dirty="0"/>
          </a:p>
        </p:txBody>
      </p:sp>
    </p:spTree>
    <p:extLst>
      <p:ext uri="{BB962C8B-B14F-4D97-AF65-F5344CB8AC3E}">
        <p14:creationId xmlns:p14="http://schemas.microsoft.com/office/powerpoint/2010/main" val="422148612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8</a:t>
            </a:fld>
            <a:endParaRPr lang="en-US" dirty="0"/>
          </a:p>
        </p:txBody>
      </p:sp>
    </p:spTree>
    <p:extLst>
      <p:ext uri="{BB962C8B-B14F-4D97-AF65-F5344CB8AC3E}">
        <p14:creationId xmlns:p14="http://schemas.microsoft.com/office/powerpoint/2010/main" val="130616686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9</a:t>
            </a:fld>
            <a:endParaRPr lang="en-US" dirty="0"/>
          </a:p>
        </p:txBody>
      </p:sp>
    </p:spTree>
    <p:extLst>
      <p:ext uri="{BB962C8B-B14F-4D97-AF65-F5344CB8AC3E}">
        <p14:creationId xmlns:p14="http://schemas.microsoft.com/office/powerpoint/2010/main" val="353934629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10</a:t>
            </a:fld>
            <a:endParaRPr lang="en-US" dirty="0"/>
          </a:p>
        </p:txBody>
      </p:sp>
    </p:spTree>
    <p:extLst>
      <p:ext uri="{BB962C8B-B14F-4D97-AF65-F5344CB8AC3E}">
        <p14:creationId xmlns:p14="http://schemas.microsoft.com/office/powerpoint/2010/main" val="121445677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17</a:t>
            </a:fld>
            <a:endParaRPr lang="en-US" dirty="0"/>
          </a:p>
        </p:txBody>
      </p:sp>
    </p:spTree>
    <p:extLst>
      <p:ext uri="{BB962C8B-B14F-4D97-AF65-F5344CB8AC3E}">
        <p14:creationId xmlns:p14="http://schemas.microsoft.com/office/powerpoint/2010/main" val="63998073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18</a:t>
            </a:fld>
            <a:endParaRPr lang="en-US" dirty="0"/>
          </a:p>
        </p:txBody>
      </p:sp>
    </p:spTree>
    <p:extLst>
      <p:ext uri="{BB962C8B-B14F-4D97-AF65-F5344CB8AC3E}">
        <p14:creationId xmlns:p14="http://schemas.microsoft.com/office/powerpoint/2010/main" val="162229409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20</a:t>
            </a:fld>
            <a:endParaRPr lang="en-US" dirty="0"/>
          </a:p>
        </p:txBody>
      </p:sp>
    </p:spTree>
    <p:extLst>
      <p:ext uri="{BB962C8B-B14F-4D97-AF65-F5344CB8AC3E}">
        <p14:creationId xmlns:p14="http://schemas.microsoft.com/office/powerpoint/2010/main" val="413439332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21</a:t>
            </a:fld>
            <a:endParaRPr lang="en-US" dirty="0"/>
          </a:p>
        </p:txBody>
      </p:sp>
    </p:spTree>
    <p:extLst>
      <p:ext uri="{BB962C8B-B14F-4D97-AF65-F5344CB8AC3E}">
        <p14:creationId xmlns:p14="http://schemas.microsoft.com/office/powerpoint/2010/main" val="48936753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22</a:t>
            </a:fld>
            <a:endParaRPr lang="en-US" dirty="0"/>
          </a:p>
        </p:txBody>
      </p:sp>
    </p:spTree>
    <p:extLst>
      <p:ext uri="{BB962C8B-B14F-4D97-AF65-F5344CB8AC3E}">
        <p14:creationId xmlns:p14="http://schemas.microsoft.com/office/powerpoint/2010/main" val="371626219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23</a:t>
            </a:fld>
            <a:endParaRPr lang="en-US" dirty="0"/>
          </a:p>
        </p:txBody>
      </p:sp>
    </p:spTree>
    <p:extLst>
      <p:ext uri="{BB962C8B-B14F-4D97-AF65-F5344CB8AC3E}">
        <p14:creationId xmlns:p14="http://schemas.microsoft.com/office/powerpoint/2010/main" val="41465183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24</a:t>
            </a:fld>
            <a:endParaRPr lang="en-US" dirty="0"/>
          </a:p>
        </p:txBody>
      </p:sp>
    </p:spTree>
    <p:extLst>
      <p:ext uri="{BB962C8B-B14F-4D97-AF65-F5344CB8AC3E}">
        <p14:creationId xmlns:p14="http://schemas.microsoft.com/office/powerpoint/2010/main" val="343583488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31</a:t>
            </a:fld>
            <a:endParaRPr lang="en-US" dirty="0"/>
          </a:p>
        </p:txBody>
      </p:sp>
    </p:spTree>
    <p:extLst>
      <p:ext uri="{BB962C8B-B14F-4D97-AF65-F5344CB8AC3E}">
        <p14:creationId xmlns:p14="http://schemas.microsoft.com/office/powerpoint/2010/main" val="142536548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32</a:t>
            </a:fld>
            <a:endParaRPr lang="en-US" dirty="0"/>
          </a:p>
        </p:txBody>
      </p:sp>
    </p:spTree>
    <p:extLst>
      <p:ext uri="{BB962C8B-B14F-4D97-AF65-F5344CB8AC3E}">
        <p14:creationId xmlns:p14="http://schemas.microsoft.com/office/powerpoint/2010/main" val="234566186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33</a:t>
            </a:fld>
            <a:endParaRPr lang="en-US" dirty="0"/>
          </a:p>
        </p:txBody>
      </p:sp>
    </p:spTree>
    <p:extLst>
      <p:ext uri="{BB962C8B-B14F-4D97-AF65-F5344CB8AC3E}">
        <p14:creationId xmlns:p14="http://schemas.microsoft.com/office/powerpoint/2010/main" val="354975323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34</a:t>
            </a:fld>
            <a:endParaRPr lang="en-US" dirty="0"/>
          </a:p>
        </p:txBody>
      </p:sp>
    </p:spTree>
    <p:extLst>
      <p:ext uri="{BB962C8B-B14F-4D97-AF65-F5344CB8AC3E}">
        <p14:creationId xmlns:p14="http://schemas.microsoft.com/office/powerpoint/2010/main" val="280029465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37</a:t>
            </a:fld>
            <a:endParaRPr lang="en-US" dirty="0"/>
          </a:p>
        </p:txBody>
      </p:sp>
    </p:spTree>
    <p:extLst>
      <p:ext uri="{BB962C8B-B14F-4D97-AF65-F5344CB8AC3E}">
        <p14:creationId xmlns:p14="http://schemas.microsoft.com/office/powerpoint/2010/main" val="1234638253"/>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16934" y="0"/>
            <a:ext cx="12231160" cy="6856214"/>
            <a:chOff x="-16934" y="0"/>
            <a:chExt cx="12231160" cy="6856214"/>
          </a:xfrm>
        </p:grpSpPr>
        <p:pic>
          <p:nvPicPr>
            <p:cNvPr id="16" name="Picture 15" descr="HD-PanelTitleR1.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6" name="Rectangle 25"/>
            <p:cNvSpPr/>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pic>
          <p:nvPicPr>
            <p:cNvPr id="17" name="Picture 16"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16934" y="3147609"/>
              <a:ext cx="2478024" cy="612648"/>
            </a:xfrm>
            <a:prstGeom prst="rect">
              <a:avLst/>
            </a:prstGeom>
          </p:spPr>
        </p:pic>
        <p:pic>
          <p:nvPicPr>
            <p:cNvPr id="20" name="Picture 19"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9736202" y="3147609"/>
              <a:ext cx="2478024" cy="612648"/>
            </a:xfrm>
            <a:prstGeom prst="rect">
              <a:avLst/>
            </a:prstGeom>
          </p:spPr>
        </p:pic>
      </p:grpSp>
      <p:sp>
        <p:nvSpPr>
          <p:cNvPr id="2" name="Title 1"/>
          <p:cNvSpPr>
            <a:spLocks noGrp="1"/>
          </p:cNvSpPr>
          <p:nvPr>
            <p:ph type="ctrTitle"/>
          </p:nvPr>
        </p:nvSpPr>
        <p:spPr>
          <a:xfrm>
            <a:off x="2692398" y="1871131"/>
            <a:ext cx="6815669" cy="1515533"/>
          </a:xfrm>
        </p:spPr>
        <p:txBody>
          <a:bodyPr anchor="b">
            <a:noAutofit/>
          </a:bodyPr>
          <a:lstStyle>
            <a:lvl1pPr algn="ct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2692398" y="3657597"/>
            <a:ext cx="6815669" cy="1320802"/>
          </a:xfrm>
        </p:spPr>
        <p:txBody>
          <a:bodyPr anchor="t">
            <a:normAutofit/>
          </a:bodyPr>
          <a:lstStyle>
            <a:lvl1pPr marL="0" indent="0" algn="ctr">
              <a:buNone/>
              <a:defRPr sz="21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7983232" y="5037663"/>
            <a:ext cx="897467" cy="279400"/>
          </a:xfrm>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a:xfrm>
            <a:off x="2692397" y="5037663"/>
            <a:ext cx="5214635" cy="279400"/>
          </a:xfrm>
        </p:spPr>
        <p:txBody>
          <a:bodyPr/>
          <a:lstStyle/>
          <a:p>
            <a:endParaRPr lang="en-US" dirty="0"/>
          </a:p>
        </p:txBody>
      </p:sp>
      <p:sp>
        <p:nvSpPr>
          <p:cNvPr id="6" name="Slide Number Placeholder 5"/>
          <p:cNvSpPr>
            <a:spLocks noGrp="1"/>
          </p:cNvSpPr>
          <p:nvPr>
            <p:ph type="sldNum" sz="quarter" idx="12"/>
          </p:nvPr>
        </p:nvSpPr>
        <p:spPr>
          <a:xfrm>
            <a:off x="8956900" y="5037663"/>
            <a:ext cx="551167" cy="279400"/>
          </a:xfrm>
        </p:spPr>
        <p:txBody>
          <a:bodyPr/>
          <a:lstStyle/>
          <a:p>
            <a:fld id="{7580213E-CB90-43E3-AB6B-E29B0AD09844}" type="slidenum">
              <a:rPr lang="en-US" smtClean="0"/>
              <a:t>‹#›</a:t>
            </a:fld>
            <a:endParaRPr lang="en-US" dirty="0"/>
          </a:p>
        </p:txBody>
      </p:sp>
      <p:cxnSp>
        <p:nvCxnSpPr>
          <p:cNvPr id="15" name="Straight Connector 14"/>
          <p:cNvCxnSpPr/>
          <p:nvPr/>
        </p:nvCxnSpPr>
        <p:spPr>
          <a:xfrm>
            <a:off x="2692399" y="3522131"/>
            <a:ext cx="6815668" cy="0"/>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98187302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cxnSp>
        <p:nvCxnSpPr>
          <p:cNvPr id="7" name="Straight Connector 6"/>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spTree>
    <p:extLst>
      <p:ext uri="{BB962C8B-B14F-4D97-AF65-F5344CB8AC3E}">
        <p14:creationId xmlns:p14="http://schemas.microsoft.com/office/powerpoint/2010/main" val="23112086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015069" y="1752606"/>
            <a:ext cx="8158688" cy="1822514"/>
          </a:xfrm>
        </p:spPr>
        <p:txBody>
          <a:bodyPr anchor="b">
            <a:normAutofit/>
          </a:bodyPr>
          <a:lstStyle>
            <a:lvl1pPr algn="ctr">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2015067" y="3846051"/>
            <a:ext cx="8158690" cy="954547"/>
          </a:xfrm>
        </p:spPr>
        <p:txBody>
          <a:bodyPr anchor="t">
            <a:normAutofit/>
          </a:bodyPr>
          <a:lstStyle>
            <a:lvl1pPr marL="0" indent="0" algn="ctr">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cxnSp>
        <p:nvCxnSpPr>
          <p:cNvPr id="16" name="Straight Connector 15"/>
          <p:cNvCxnSpPr/>
          <p:nvPr/>
        </p:nvCxnSpPr>
        <p:spPr>
          <a:xfrm>
            <a:off x="2012723" y="3710585"/>
            <a:ext cx="8163380"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235936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cxnSp>
        <p:nvCxnSpPr>
          <p:cNvPr id="8" name="Straight Connector 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98448"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81344"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580213E-CB90-43E3-AB6B-E29B0AD09844}" type="slidenum">
              <a:rPr lang="en-US" smtClean="0"/>
              <a:t>‹#›</a:t>
            </a:fld>
            <a:endParaRPr lang="en-US" dirty="0"/>
          </a:p>
        </p:txBody>
      </p:sp>
    </p:spTree>
    <p:extLst>
      <p:ext uri="{BB962C8B-B14F-4D97-AF65-F5344CB8AC3E}">
        <p14:creationId xmlns:p14="http://schemas.microsoft.com/office/powerpoint/2010/main" val="194905061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29540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29540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8067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8067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7580213E-CB90-43E3-AB6B-E29B0AD09844}" type="slidenum">
              <a:rPr lang="en-US" smtClean="0"/>
              <a:t>‹#›</a:t>
            </a:fld>
            <a:endParaRPr lang="en-US" dirty="0"/>
          </a:p>
        </p:txBody>
      </p:sp>
      <p:cxnSp>
        <p:nvCxnSpPr>
          <p:cNvPr id="18" name="Straight Connector 1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20146038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7580213E-CB90-43E3-AB6B-E29B0AD09844}" type="slidenum">
              <a:rPr lang="en-US" smtClean="0"/>
              <a:t>‹#›</a:t>
            </a:fld>
            <a:endParaRPr lang="en-US" dirty="0"/>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6569121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7580213E-CB90-43E3-AB6B-E29B0AD09844}" type="slidenum">
              <a:rPr lang="en-US" smtClean="0"/>
              <a:t>‹#›</a:t>
            </a:fld>
            <a:endParaRPr lang="en-US" dirty="0"/>
          </a:p>
        </p:txBody>
      </p:sp>
    </p:spTree>
    <p:extLst>
      <p:ext uri="{BB962C8B-B14F-4D97-AF65-F5344CB8AC3E}">
        <p14:creationId xmlns:p14="http://schemas.microsoft.com/office/powerpoint/2010/main" val="292879750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3811" y="1388534"/>
            <a:ext cx="3718455"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418668" y="982131"/>
            <a:ext cx="5469466" cy="4893735"/>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293811" y="3031065"/>
            <a:ext cx="3718455" cy="2438404"/>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580213E-CB90-43E3-AB6B-E29B0AD09844}" type="slidenum">
              <a:rPr lang="en-US" smtClean="0"/>
              <a:t>‹#›</a:t>
            </a:fld>
            <a:endParaRPr lang="en-US" dirty="0"/>
          </a:p>
        </p:txBody>
      </p:sp>
      <p:cxnSp>
        <p:nvCxnSpPr>
          <p:cNvPr id="16" name="Straight Connector 15"/>
          <p:cNvCxnSpPr/>
          <p:nvPr/>
        </p:nvCxnSpPr>
        <p:spPr>
          <a:xfrm>
            <a:off x="1396169" y="2912533"/>
            <a:ext cx="35144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49818736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399" y="1883832"/>
            <a:ext cx="6241816" cy="1371600"/>
          </a:xfrm>
        </p:spPr>
        <p:txBody>
          <a:bodyPr anchor="b">
            <a:normAutofit/>
          </a:bodyPr>
          <a:lstStyle>
            <a:lvl1pPr algn="ctr">
              <a:defRPr sz="2800" b="0"/>
            </a:lvl1pPr>
          </a:lstStyle>
          <a:p>
            <a:r>
              <a:rPr lang="en-US"/>
              <a:t>Click to edit Master title style</a:t>
            </a:r>
            <a:endParaRPr lang="en-US" dirty="0"/>
          </a:p>
        </p:txBody>
      </p:sp>
      <p:sp>
        <p:nvSpPr>
          <p:cNvPr id="17" name="Picture Placeholder 2"/>
          <p:cNvSpPr>
            <a:spLocks noGrp="1" noChangeAspect="1"/>
          </p:cNvSpPr>
          <p:nvPr>
            <p:ph type="pic" idx="1"/>
          </p:nvPr>
        </p:nvSpPr>
        <p:spPr>
          <a:xfrm>
            <a:off x="8094831" y="1041400"/>
            <a:ext cx="3063347" cy="4775200"/>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a:t>Click icon to add picture</a:t>
            </a:r>
          </a:p>
        </p:txBody>
      </p:sp>
      <p:sp>
        <p:nvSpPr>
          <p:cNvPr id="4" name="Text Placeholder 3"/>
          <p:cNvSpPr>
            <a:spLocks noGrp="1"/>
          </p:cNvSpPr>
          <p:nvPr>
            <p:ph type="body" sz="half" idx="2"/>
          </p:nvPr>
        </p:nvSpPr>
        <p:spPr>
          <a:xfrm>
            <a:off x="1295399" y="3255432"/>
            <a:ext cx="6241816" cy="1828800"/>
          </a:xfrm>
        </p:spPr>
        <p:txBody>
          <a:bodyPr anchor="t">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580213E-CB90-43E3-AB6B-E29B0AD09844}" type="slidenum">
              <a:rPr lang="en-US" smtClean="0"/>
              <a:t>‹#›</a:t>
            </a:fld>
            <a:endParaRPr lang="en-US" dirty="0"/>
          </a:p>
        </p:txBody>
      </p:sp>
    </p:spTree>
    <p:extLst>
      <p:ext uri="{BB962C8B-B14F-4D97-AF65-F5344CB8AC3E}">
        <p14:creationId xmlns:p14="http://schemas.microsoft.com/office/powerpoint/2010/main" val="21016223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401" y="4815415"/>
            <a:ext cx="9609666"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041427" y="1041399"/>
            <a:ext cx="10105972" cy="3335869"/>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a:t>Click icon to add picture</a:t>
            </a:r>
          </a:p>
        </p:txBody>
      </p:sp>
      <p:sp>
        <p:nvSpPr>
          <p:cNvPr id="4" name="Text Placeholder 3"/>
          <p:cNvSpPr>
            <a:spLocks noGrp="1"/>
          </p:cNvSpPr>
          <p:nvPr>
            <p:ph type="body" sz="half" idx="2"/>
          </p:nvPr>
        </p:nvSpPr>
        <p:spPr>
          <a:xfrm>
            <a:off x="1295401" y="5382153"/>
            <a:ext cx="9609666"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580213E-CB90-43E3-AB6B-E29B0AD09844}" type="slidenum">
              <a:rPr lang="en-US" smtClean="0"/>
              <a:t>‹#›</a:t>
            </a:fld>
            <a:endParaRPr lang="en-US" dirty="0"/>
          </a:p>
        </p:txBody>
      </p:sp>
    </p:spTree>
    <p:extLst>
      <p:ext uri="{BB962C8B-B14F-4D97-AF65-F5344CB8AC3E}">
        <p14:creationId xmlns:p14="http://schemas.microsoft.com/office/powerpoint/2010/main" val="237615340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303868" y="982132"/>
            <a:ext cx="9592732" cy="2954868"/>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303868" y="4343399"/>
            <a:ext cx="9592732"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cxnSp>
        <p:nvCxnSpPr>
          <p:cNvPr id="15" name="Straight Connector 14"/>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2578597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370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674812" y="3352800"/>
            <a:ext cx="8839202" cy="584200"/>
          </a:xfrm>
        </p:spPr>
        <p:txBody>
          <a:bodyPr anchor="ctr">
            <a:normAutofit/>
          </a:bodyPr>
          <a:lstStyle>
            <a:lvl1pPr marL="0" indent="0" algn="r">
              <a:buFontTx/>
              <a:buNone/>
              <a:defRPr sz="20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295401" y="4343399"/>
            <a:ext cx="9609666"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sp>
        <p:nvSpPr>
          <p:cNvPr id="14" name="TextBox 13"/>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5" name="TextBox 14"/>
          <p:cNvSpPr txBox="1"/>
          <p:nvPr/>
        </p:nvSpPr>
        <p:spPr>
          <a:xfrm>
            <a:off x="10600267" y="2827870"/>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19" name="Straight Connector 18"/>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93511163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295402" y="3308581"/>
            <a:ext cx="9609668"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295401" y="4777381"/>
            <a:ext cx="9609668" cy="860400"/>
          </a:xfrm>
        </p:spPr>
        <p:txBody>
          <a:bodyPr anchor="t">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spTree>
    <p:extLst>
      <p:ext uri="{BB962C8B-B14F-4D97-AF65-F5344CB8AC3E}">
        <p14:creationId xmlns:p14="http://schemas.microsoft.com/office/powerpoint/2010/main" val="292764474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243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23" name="Text Placeholder 2"/>
          <p:cNvSpPr>
            <a:spLocks noGrp="1"/>
          </p:cNvSpPr>
          <p:nvPr>
            <p:ph type="body" idx="13"/>
          </p:nvPr>
        </p:nvSpPr>
        <p:spPr>
          <a:xfrm>
            <a:off x="1295401" y="3639312"/>
            <a:ext cx="9609668" cy="886968"/>
          </a:xfrm>
        </p:spPr>
        <p:txBody>
          <a:bodyPr anchor="b">
            <a:normAutofit/>
          </a:bodyPr>
          <a:lstStyle>
            <a:lvl1pPr marL="0" indent="0" algn="l">
              <a:spcBef>
                <a:spcPts val="0"/>
              </a:spcBef>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1" y="4529667"/>
            <a:ext cx="9609668" cy="13462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sp>
        <p:nvSpPr>
          <p:cNvPr id="12" name="TextBox 11"/>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3" name="TextBox 12"/>
          <p:cNvSpPr txBox="1"/>
          <p:nvPr/>
        </p:nvSpPr>
        <p:spPr>
          <a:xfrm>
            <a:off x="10600267" y="2599261"/>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26" name="Straight Connector 25"/>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17995704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295401" y="982132"/>
            <a:ext cx="9609666" cy="2243668"/>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20" name="Text Placeholder 2"/>
          <p:cNvSpPr>
            <a:spLocks noGrp="1"/>
          </p:cNvSpPr>
          <p:nvPr>
            <p:ph type="body" idx="13"/>
          </p:nvPr>
        </p:nvSpPr>
        <p:spPr>
          <a:xfrm>
            <a:off x="1295401" y="3630168"/>
            <a:ext cx="9609668" cy="841248"/>
          </a:xfrm>
        </p:spPr>
        <p:txBody>
          <a:bodyPr anchor="b">
            <a:normAutofit/>
          </a:bodyPr>
          <a:lstStyle>
            <a:lvl1pPr marL="0" indent="0" algn="l">
              <a:spcBef>
                <a:spcPts val="0"/>
              </a:spcBef>
              <a:buNone/>
              <a:defRPr sz="2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0" y="4470399"/>
            <a:ext cx="9609670" cy="1405467"/>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cxnSp>
        <p:nvCxnSpPr>
          <p:cNvPr id="15" name="Straight Connector 14"/>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678228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40881115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9356" y="982131"/>
            <a:ext cx="1890895" cy="4893735"/>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95398" y="982132"/>
            <a:ext cx="7433025" cy="4893734"/>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D1D1BB5-385C-4022-BEC8-E69F53934859}"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580213E-CB90-43E3-AB6B-E29B0AD09844}" type="slidenum">
              <a:rPr lang="en-US" smtClean="0"/>
              <a:t>‹#›</a:t>
            </a:fld>
            <a:endParaRPr lang="en-US" dirty="0"/>
          </a:p>
        </p:txBody>
      </p:sp>
      <p:cxnSp>
        <p:nvCxnSpPr>
          <p:cNvPr id="14" name="Straight Connector 13"/>
          <p:cNvCxnSpPr/>
          <p:nvPr/>
        </p:nvCxnSpPr>
        <p:spPr>
          <a:xfrm>
            <a:off x="8863890" y="990600"/>
            <a:ext cx="0" cy="487680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8533583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219200" y="277813"/>
            <a:ext cx="10363200" cy="1143000"/>
          </a:xfrm>
        </p:spPr>
        <p:txBody>
          <a:bodyPr/>
          <a:lstStyle/>
          <a:p>
            <a:r>
              <a:rPr lang="en-US"/>
              <a:t>Click to edit Master title style</a:t>
            </a:r>
          </a:p>
        </p:txBody>
      </p:sp>
      <p:sp>
        <p:nvSpPr>
          <p:cNvPr id="3" name="Text Placeholder 2"/>
          <p:cNvSpPr>
            <a:spLocks noGrp="1"/>
          </p:cNvSpPr>
          <p:nvPr>
            <p:ph type="body" sz="half" idx="1"/>
          </p:nvPr>
        </p:nvSpPr>
        <p:spPr>
          <a:xfrm>
            <a:off x="1219200" y="1600201"/>
            <a:ext cx="5080000" cy="45307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502400" y="1600201"/>
            <a:ext cx="5080000" cy="45307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13"/>
          <p:cNvSpPr>
            <a:spLocks noGrp="1"/>
          </p:cNvSpPr>
          <p:nvPr>
            <p:ph type="dt" sz="half" idx="10"/>
          </p:nvPr>
        </p:nvSpPr>
        <p:spPr/>
        <p:txBody>
          <a:bodyPr/>
          <a:lstStyle>
            <a:lvl1pPr>
              <a:defRPr/>
            </a:lvl1pPr>
          </a:lstStyle>
          <a:p>
            <a:pPr>
              <a:defRPr/>
            </a:pPr>
            <a:endParaRPr lang="en-US" dirty="0"/>
          </a:p>
        </p:txBody>
      </p:sp>
      <p:sp>
        <p:nvSpPr>
          <p:cNvPr id="6" name="Footer Placeholder 2"/>
          <p:cNvSpPr>
            <a:spLocks noGrp="1"/>
          </p:cNvSpPr>
          <p:nvPr>
            <p:ph type="ftr" sz="quarter" idx="11"/>
          </p:nvPr>
        </p:nvSpPr>
        <p:spPr/>
        <p:txBody>
          <a:bodyPr/>
          <a:lstStyle>
            <a:lvl1pPr>
              <a:defRPr/>
            </a:lvl1pPr>
          </a:lstStyle>
          <a:p>
            <a:pPr>
              <a:defRPr/>
            </a:pPr>
            <a:endParaRPr lang="en-US" dirty="0"/>
          </a:p>
        </p:txBody>
      </p:sp>
      <p:sp>
        <p:nvSpPr>
          <p:cNvPr id="7" name="Slide Number Placeholder 22"/>
          <p:cNvSpPr>
            <a:spLocks noGrp="1"/>
          </p:cNvSpPr>
          <p:nvPr>
            <p:ph type="sldNum" sz="quarter" idx="12"/>
          </p:nvPr>
        </p:nvSpPr>
        <p:spPr/>
        <p:txBody>
          <a:bodyPr/>
          <a:lstStyle>
            <a:lvl1pPr>
              <a:defRPr/>
            </a:lvl1pPr>
          </a:lstStyle>
          <a:p>
            <a:pPr>
              <a:defRPr/>
            </a:pPr>
            <a:fld id="{2643DD69-2659-49F8-92A1-E3D274CBD210}" type="slidenum">
              <a:rPr lang="en-US" altLang="en-US"/>
              <a:pPr>
                <a:defRPr/>
              </a:pPr>
              <a:t>‹#›</a:t>
            </a:fld>
            <a:endParaRPr lang="en-US" altLang="en-US" dirty="0"/>
          </a:p>
        </p:txBody>
      </p:sp>
    </p:spTree>
    <p:extLst>
      <p:ext uri="{BB962C8B-B14F-4D97-AF65-F5344CB8AC3E}">
        <p14:creationId xmlns:p14="http://schemas.microsoft.com/office/powerpoint/2010/main" val="59281005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image" Target="../media/image4.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grpSp>
        <p:nvGrpSpPr>
          <p:cNvPr id="7" name="Group 6"/>
          <p:cNvGrpSpPr/>
          <p:nvPr/>
        </p:nvGrpSpPr>
        <p:grpSpPr>
          <a:xfrm>
            <a:off x="-15736" y="0"/>
            <a:ext cx="12229962" cy="6856214"/>
            <a:chOff x="-15736" y="0"/>
            <a:chExt cx="12229962" cy="6856214"/>
          </a:xfrm>
        </p:grpSpPr>
        <p:pic>
          <p:nvPicPr>
            <p:cNvPr id="8" name="Picture 7" descr="HD-PanelContent.png"/>
            <p:cNvPicPr>
              <a:picLocks noChangeAspect="1"/>
            </p:cNvPicPr>
            <p:nvPr/>
          </p:nvPicPr>
          <p:blipFill>
            <a:blip r:embed="rId20">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9" name="Rectangle 8"/>
            <p:cNvSpPr/>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0" name="Picture 9" descr="HDRibbonContent-UniformTrim.png"/>
            <p:cNvPicPr>
              <a:picLocks noChangeAspect="1"/>
            </p:cNvPicPr>
            <p:nvPr/>
          </p:nvPicPr>
          <p:blipFill rotWithShape="1">
            <a:blip r:embed="rId21">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1" name="Picture 10" descr="HDRibbonContent-UniformTrim.png"/>
            <p:cNvPicPr>
              <a:picLocks noChangeAspect="1"/>
            </p:cNvPicPr>
            <p:nvPr/>
          </p:nvPicPr>
          <p:blipFill rotWithShape="1">
            <a:blip r:embed="rId21">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sp>
        <p:nvSpPr>
          <p:cNvPr id="2" name="Title Placeholder 1"/>
          <p:cNvSpPr>
            <a:spLocks noGrp="1"/>
          </p:cNvSpPr>
          <p:nvPr>
            <p:ph type="title"/>
          </p:nvPr>
        </p:nvSpPr>
        <p:spPr>
          <a:xfrm>
            <a:off x="1295402" y="982132"/>
            <a:ext cx="9601196" cy="1303867"/>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295401" y="2556932"/>
            <a:ext cx="9601196" cy="3318936"/>
          </a:xfrm>
          <a:prstGeom prst="rect">
            <a:avLst/>
          </a:prstGeom>
        </p:spPr>
        <p:txBody>
          <a:bodyPr vert="horz" lIns="91440" tIns="45720" rIns="91440" bIns="45720" rtlCol="0"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677501" y="5969000"/>
            <a:ext cx="1600200"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CD1D1BB5-385C-4022-BEC8-E69F53934859}" type="datetimeFigureOut">
              <a:rPr lang="en-US" smtClean="0"/>
              <a:t>8/12/2022</a:t>
            </a:fld>
            <a:endParaRPr lang="en-US" dirty="0"/>
          </a:p>
        </p:txBody>
      </p:sp>
      <p:sp>
        <p:nvSpPr>
          <p:cNvPr id="5" name="Footer Placeholder 4"/>
          <p:cNvSpPr>
            <a:spLocks noGrp="1"/>
          </p:cNvSpPr>
          <p:nvPr>
            <p:ph type="ftr" sz="quarter" idx="3"/>
          </p:nvPr>
        </p:nvSpPr>
        <p:spPr>
          <a:xfrm>
            <a:off x="1295401" y="5969000"/>
            <a:ext cx="7305900" cy="279400"/>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US" dirty="0"/>
          </a:p>
        </p:txBody>
      </p:sp>
      <p:sp>
        <p:nvSpPr>
          <p:cNvPr id="6" name="Slide Number Placeholder 5"/>
          <p:cNvSpPr>
            <a:spLocks noGrp="1"/>
          </p:cNvSpPr>
          <p:nvPr>
            <p:ph type="sldNum" sz="quarter" idx="4"/>
          </p:nvPr>
        </p:nvSpPr>
        <p:spPr>
          <a:xfrm>
            <a:off x="10353901" y="5969000"/>
            <a:ext cx="542697"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7580213E-CB90-43E3-AB6B-E29B0AD09844}" type="slidenum">
              <a:rPr lang="en-US" smtClean="0"/>
              <a:t>‹#›</a:t>
            </a:fld>
            <a:endParaRPr lang="en-US" dirty="0"/>
          </a:p>
        </p:txBody>
      </p:sp>
    </p:spTree>
    <p:extLst>
      <p:ext uri="{BB962C8B-B14F-4D97-AF65-F5344CB8AC3E}">
        <p14:creationId xmlns:p14="http://schemas.microsoft.com/office/powerpoint/2010/main" val="3075623892"/>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 id="2147483674" r:id="rId13"/>
    <p:sldLayoutId id="2147483675" r:id="rId14"/>
    <p:sldLayoutId id="2147483676" r:id="rId15"/>
    <p:sldLayoutId id="2147483677" r:id="rId16"/>
    <p:sldLayoutId id="2147483678" r:id="rId17"/>
    <p:sldLayoutId id="2147483679" r:id="rId18"/>
  </p:sldLayoutIdLst>
  <p:txStyles>
    <p:titleStyle>
      <a:lvl1pPr algn="ctr" defTabSz="457200" rtl="0" eaLnBrk="1" latinLnBrk="0" hangingPunct="1">
        <a:spcBef>
          <a:spcPct val="0"/>
        </a:spcBef>
        <a:buNone/>
        <a:defRPr sz="4400" kern="1200" cap="none">
          <a:ln w="3175" cmpd="sng">
            <a:noFill/>
          </a:ln>
          <a:solidFill>
            <a:schemeClr val="tx1">
              <a:lumMod val="85000"/>
              <a:lumOff val="15000"/>
            </a:schemeClr>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buClr>
        <a:buSzPct val="115000"/>
        <a:buFont typeface="Arial"/>
        <a:buChar char="•"/>
        <a:defRPr sz="2400" kern="1200" cap="none">
          <a:solidFill>
            <a:schemeClr val="tx1">
              <a:lumMod val="85000"/>
              <a:lumOff val="15000"/>
            </a:schemeClr>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buClr>
        <a:buSzPct val="115000"/>
        <a:buFont typeface="Arial"/>
        <a:buChar char="•"/>
        <a:defRPr sz="2000" kern="1200" cap="none">
          <a:solidFill>
            <a:schemeClr val="tx1">
              <a:lumMod val="85000"/>
              <a:lumOff val="15000"/>
            </a:schemeClr>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buClr>
        <a:buSzPct val="115000"/>
        <a:buFont typeface="Arial"/>
        <a:buChar char="•"/>
        <a:defRPr sz="1800" kern="1200" cap="none">
          <a:solidFill>
            <a:schemeClr val="tx1">
              <a:lumMod val="85000"/>
              <a:lumOff val="15000"/>
            </a:schemeClr>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buClr>
        <a:buSzPct val="115000"/>
        <a:buFont typeface="Arial"/>
        <a:buChar char="•"/>
        <a:defRPr sz="1600" kern="1200" cap="none">
          <a:solidFill>
            <a:schemeClr val="tx1">
              <a:lumMod val="85000"/>
              <a:lumOff val="15000"/>
            </a:schemeClr>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6.png"/><Relationship Id="rId5" Type="http://schemas.openxmlformats.org/officeDocument/2006/relationships/image" Target="../media/image8.png"/><Relationship Id="rId4" Type="http://schemas.openxmlformats.org/officeDocument/2006/relationships/image" Target="../media/image7.jpg"/></Relationships>
</file>

<file path=ppt/slides/_rels/slide2.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mailto:cindy.daniel@wvssac.org"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10.png"/></Relationships>
</file>

<file path=ppt/slides/_rels/slide4.xml.rels><?xml version="1.0" encoding="UTF-8" standalone="yes"?>
<Relationships xmlns="http://schemas.openxmlformats.org/package/2006/relationships"><Relationship Id="rId3" Type="http://schemas.openxmlformats.org/officeDocument/2006/relationships/hyperlink" Target="http://www.wvssac.org/" TargetMode="External"/><Relationship Id="rId2" Type="http://schemas.openxmlformats.org/officeDocument/2006/relationships/notesSlide" Target="../notesSlides/notesSlide3.xml"/><Relationship Id="rId1" Type="http://schemas.openxmlformats.org/officeDocument/2006/relationships/slideLayout" Target="../slideLayouts/slideLayout4.xml"/><Relationship Id="rId4" Type="http://schemas.openxmlformats.org/officeDocument/2006/relationships/image" Target="../media/image11.jpeg"/></Relationships>
</file>

<file path=ppt/slides/_rels/slide5.xml.rels><?xml version="1.0" encoding="UTF-8" standalone="yes"?>
<Relationships xmlns="http://schemas.openxmlformats.org/package/2006/relationships"><Relationship Id="rId3" Type="http://schemas.openxmlformats.org/officeDocument/2006/relationships/hyperlink" Target="http://www.wvssac.org/" TargetMode="External"/><Relationship Id="rId2" Type="http://schemas.openxmlformats.org/officeDocument/2006/relationships/notesSlide" Target="../notesSlides/notesSlide4.xml"/><Relationship Id="rId1" Type="http://schemas.openxmlformats.org/officeDocument/2006/relationships/slideLayout" Target="../slideLayouts/slideLayout4.xml"/><Relationship Id="rId4" Type="http://schemas.openxmlformats.org/officeDocument/2006/relationships/image" Target="../media/image12.jpg"/></Relationships>
</file>

<file path=ppt/slides/_rels/slide6.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15.jpg"/><Relationship Id="rId5" Type="http://schemas.openxmlformats.org/officeDocument/2006/relationships/image" Target="../media/image4.png"/><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7.jpg"/><Relationship Id="rId1" Type="http://schemas.openxmlformats.org/officeDocument/2006/relationships/slideLayout" Target="../slideLayouts/slideLayout18.xml"/><Relationship Id="rId5" Type="http://schemas.openxmlformats.org/officeDocument/2006/relationships/image" Target="../media/image20.jpeg"/><Relationship Id="rId4" Type="http://schemas.openxmlformats.org/officeDocument/2006/relationships/image" Target="../media/image19.jpeg"/></Relationships>
</file>

<file path=ppt/slides/_rels/slide1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eg"/><Relationship Id="rId1" Type="http://schemas.openxmlformats.org/officeDocument/2006/relationships/slideLayout" Target="../slideLayouts/slideLayout6.xml"/><Relationship Id="rId5" Type="http://schemas.openxmlformats.org/officeDocument/2006/relationships/image" Target="../media/image10.png"/><Relationship Id="rId4" Type="http://schemas.openxmlformats.org/officeDocument/2006/relationships/image" Target="../media/image4.png"/></Relationships>
</file>

<file path=ppt/slides/_rels/slide1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image" Target="../media/image24.gif"/><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hyperlink" Target="http://narmo.milne-library.org/Poms-471997/Flowers-Pompoms-Cheers-Color-Rose-red-7-Colors-to-Choose-VGEBY-6Pcs/" TargetMode="External"/><Relationship Id="rId2" Type="http://schemas.openxmlformats.org/officeDocument/2006/relationships/image" Target="../media/image25.jpg"/><Relationship Id="rId1" Type="http://schemas.openxmlformats.org/officeDocument/2006/relationships/slideLayout" Target="../slideLayouts/slideLayout2.xml"/><Relationship Id="rId4" Type="http://schemas.openxmlformats.org/officeDocument/2006/relationships/hyperlink" Target="https://creativecommons.org/licenses/by/3.0/" TargetMode="External"/></Relationships>
</file>

<file path=ppt/slides/_rels/slide20.xml.rels><?xml version="1.0" encoding="UTF-8" standalone="yes"?>
<Relationships xmlns="http://schemas.openxmlformats.org/package/2006/relationships"><Relationship Id="rId3" Type="http://schemas.openxmlformats.org/officeDocument/2006/relationships/hyperlink" Target="http://www.usacheer.net/music" TargetMode="External"/><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26.jpeg"/></Relationships>
</file>

<file path=ppt/slides/_rels/slide21.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12.xml"/><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notesSlide" Target="../notesSlides/notesSlide13.xml"/><Relationship Id="rId1" Type="http://schemas.openxmlformats.org/officeDocument/2006/relationships/slideLayout" Target="../slideLayouts/slideLayout4.xml"/><Relationship Id="rId4" Type="http://schemas.openxmlformats.org/officeDocument/2006/relationships/hyperlink" Target="http://narmo.milne-library.org/Poms-471997/Flowers-Pompoms-Cheers-Color-Rose-red-7-Colors-to-Choose-VGEBY-6Pcs/" TargetMode="External"/></Relationships>
</file>

<file path=ppt/slides/_rels/slide23.xml.rels><?xml version="1.0" encoding="UTF-8" standalone="yes"?>
<Relationships xmlns="http://schemas.openxmlformats.org/package/2006/relationships"><Relationship Id="rId3" Type="http://schemas.openxmlformats.org/officeDocument/2006/relationships/image" Target="../media/image28.jpg"/><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3" Type="http://schemas.openxmlformats.org/officeDocument/2006/relationships/image" Target="../media/image29.jp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30.jpg"/></Relationships>
</file>

<file path=ppt/slides/_rels/slide25.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5.xml"/></Relationships>
</file>

<file path=ppt/slides/_rels/slide27.xml.rels><?xml version="1.0" encoding="UTF-8" standalone="yes"?>
<Relationships xmlns="http://schemas.openxmlformats.org/package/2006/relationships"><Relationship Id="rId3" Type="http://schemas.openxmlformats.org/officeDocument/2006/relationships/hyperlink" Target="https://www.flickr.com/photos/goiowastate/4041960106/" TargetMode="External"/><Relationship Id="rId2" Type="http://schemas.openxmlformats.org/officeDocument/2006/relationships/image" Target="../media/image32.jp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hyperlink" Target="https://freepngimg.com/png/83583-human-text-labor-teamwork-behavior-employment" TargetMode="External"/><Relationship Id="rId2" Type="http://schemas.openxmlformats.org/officeDocument/2006/relationships/image" Target="../media/image33.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hyperlink" Target="http://narmo.milne-library.org/Poms-471997/Flowers-Pompoms-Cheers-Color-Rose-red-7-Colors-to-Choose-VGEBY-6Pcs/" TargetMode="External"/><Relationship Id="rId2" Type="http://schemas.openxmlformats.org/officeDocument/2006/relationships/image" Target="../media/image25.jp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35.bin"/><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36.jpg"/></Relationships>
</file>

<file path=ppt/slides/_rels/slide32.xml.rels><?xml version="1.0" encoding="UTF-8" standalone="yes"?>
<Relationships xmlns="http://schemas.openxmlformats.org/package/2006/relationships"><Relationship Id="rId3" Type="http://schemas.openxmlformats.org/officeDocument/2006/relationships/image" Target="../media/image37.jp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37.jpg"/><Relationship Id="rId2" Type="http://schemas.openxmlformats.org/officeDocument/2006/relationships/notesSlide" Target="../notesSlides/notesSlide18.xml"/><Relationship Id="rId1" Type="http://schemas.openxmlformats.org/officeDocument/2006/relationships/slideLayout" Target="../slideLayouts/slideLayout4.xml"/></Relationships>
</file>

<file path=ppt/slides/_rels/slide34.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39.jpeg"/><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3" Type="http://schemas.openxmlformats.org/officeDocument/2006/relationships/image" Target="../media/image41.jpg"/><Relationship Id="rId2" Type="http://schemas.openxmlformats.org/officeDocument/2006/relationships/notesSlide" Target="../notesSlides/notesSlide20.xml"/><Relationship Id="rId1" Type="http://schemas.openxmlformats.org/officeDocument/2006/relationships/slideLayout" Target="../slideLayouts/slideLayout4.xml"/><Relationship Id="rId4" Type="http://schemas.openxmlformats.org/officeDocument/2006/relationships/hyperlink" Target="mailto:cindy.daniel@wvssac.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a:blip r:embed="rId3"/>
          <a:stretch/>
        </a:blip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4" cstate="print">
            <a:extLst>
              <a:ext uri="{28A0092B-C50C-407E-A947-70E740481C1C}">
                <a14:useLocalDpi xmlns:a14="http://schemas.microsoft.com/office/drawing/2010/main" val="0"/>
              </a:ext>
            </a:extLst>
          </a:blip>
          <a:srcRect t="21328" b="21420"/>
          <a:stretch/>
        </p:blipFill>
        <p:spPr>
          <a:xfrm>
            <a:off x="20" y="10"/>
            <a:ext cx="12191980" cy="6857990"/>
          </a:xfrm>
          <a:prstGeom prst="rect">
            <a:avLst/>
          </a:prstGeom>
        </p:spPr>
      </p:pic>
      <p:sp>
        <p:nvSpPr>
          <p:cNvPr id="23" name="Rectangle 8">
            <a:extLst>
              <a:ext uri="{FF2B5EF4-FFF2-40B4-BE49-F238E27FC236}">
                <a16:creationId xmlns:a16="http://schemas.microsoft.com/office/drawing/2014/main" id="{C9D262D4-AE8B-4620-949A-609FC366FC0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202616" y="1411015"/>
            <a:ext cx="7808159" cy="4103960"/>
          </a:xfrm>
          <a:prstGeom prst="rect">
            <a:avLst/>
          </a:prstGeom>
          <a:blipFill dpi="0" rotWithShape="1">
            <a:blip r:embed="rId5">
              <a:alphaModFix amt="86000"/>
              <a:duotone>
                <a:schemeClr val="bg2">
                  <a:shade val="45000"/>
                  <a:satMod val="135000"/>
                </a:schemeClr>
                <a:prstClr val="white"/>
              </a:duotone>
            </a:blip>
            <a:srcRect/>
            <a:tile tx="0" ty="0" sx="90000" sy="100000" flip="none" algn="ctr"/>
          </a:blipFill>
          <a:ln>
            <a:noFill/>
          </a:ln>
          <a:effectLst>
            <a:outerShdw blurRad="114300" dist="127000" dir="5400000" sx="99000" sy="99000" algn="t" rotWithShape="0">
              <a:prstClr val="black">
                <a:alpha val="40000"/>
              </a:prstClr>
            </a:outerShdw>
          </a:effectLst>
          <a:scene3d>
            <a:camera prst="orthographicFront"/>
            <a:lightRig rig="twoPt" dir="t"/>
          </a:scene3d>
          <a:sp3d contourW="6350">
            <a:bevelT w="12700" h="0" prst="coolSlant"/>
            <a:contourClr>
              <a:schemeClr val="bg2"/>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4" name="Rectangle 10">
            <a:extLst>
              <a:ext uri="{FF2B5EF4-FFF2-40B4-BE49-F238E27FC236}">
                <a16:creationId xmlns:a16="http://schemas.microsoft.com/office/drawing/2014/main" id="{3605853C-E63A-49E2-84A4-4B7DD77A562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grpSp>
        <p:nvGrpSpPr>
          <p:cNvPr id="25" name="Group 12">
            <a:extLst>
              <a:ext uri="{FF2B5EF4-FFF2-40B4-BE49-F238E27FC236}">
                <a16:creationId xmlns:a16="http://schemas.microsoft.com/office/drawing/2014/main" id="{9500549F-5B68-400C-A605-BDF102BDBB0A}"/>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3123631"/>
            <a:ext cx="12231160" cy="659658"/>
            <a:chOff x="-16934" y="3123631"/>
            <a:chExt cx="12231160" cy="659658"/>
          </a:xfrm>
        </p:grpSpPr>
        <p:sp>
          <p:nvSpPr>
            <p:cNvPr id="14" name="Rounded Rectangle 17">
              <a:extLst>
                <a:ext uri="{FF2B5EF4-FFF2-40B4-BE49-F238E27FC236}">
                  <a16:creationId xmlns:a16="http://schemas.microsoft.com/office/drawing/2014/main" id="{CE12C213-76C6-4953-849D-69BD0C0740F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2430976" y="3123631"/>
              <a:ext cx="45720" cy="658368"/>
            </a:xfrm>
            <a:prstGeom prst="roundRect">
              <a:avLst>
                <a:gd name="adj" fmla="val 50000"/>
              </a:avLst>
            </a:prstGeom>
            <a:solidFill>
              <a:schemeClr val="tx2">
                <a:alpha val="55000"/>
              </a:schemeClr>
            </a:solidFill>
            <a:ln w="9525">
              <a:noFill/>
            </a:ln>
            <a:effectLst>
              <a:innerShdw blurRad="114300">
                <a:prstClr val="black">
                  <a:alpha val="48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6" name="Picture 14">
              <a:extLst>
                <a:ext uri="{FF2B5EF4-FFF2-40B4-BE49-F238E27FC236}">
                  <a16:creationId xmlns:a16="http://schemas.microsoft.com/office/drawing/2014/main" id="{85D5C439-F0A9-41AB-BF38-FB38EB00B7C2}"/>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6">
              <a:extLst>
                <a:ext uri="{28A0092B-C50C-407E-A947-70E740481C1C}">
                  <a14:useLocalDpi xmlns:a14="http://schemas.microsoft.com/office/drawing/2010/main" val="0"/>
                </a:ext>
              </a:extLst>
            </a:blip>
            <a:srcRect/>
            <a:stretch/>
          </p:blipFill>
          <p:spPr>
            <a:xfrm>
              <a:off x="-16934" y="3145536"/>
              <a:ext cx="2478024" cy="612648"/>
            </a:xfrm>
            <a:prstGeom prst="rect">
              <a:avLst/>
            </a:prstGeom>
          </p:spPr>
        </p:pic>
        <p:sp>
          <p:nvSpPr>
            <p:cNvPr id="16" name="Rounded Rectangle 20">
              <a:extLst>
                <a:ext uri="{FF2B5EF4-FFF2-40B4-BE49-F238E27FC236}">
                  <a16:creationId xmlns:a16="http://schemas.microsoft.com/office/drawing/2014/main" id="{CE714C63-2EB2-4CE0-8982-994E7A37AA8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17803" y="3124921"/>
              <a:ext cx="45720" cy="658368"/>
            </a:xfrm>
            <a:prstGeom prst="roundRect">
              <a:avLst>
                <a:gd name="adj" fmla="val 50000"/>
              </a:avLst>
            </a:prstGeom>
            <a:solidFill>
              <a:schemeClr val="tx2">
                <a:alpha val="55000"/>
              </a:schemeClr>
            </a:solidFill>
            <a:ln w="9525">
              <a:noFill/>
            </a:ln>
            <a:effectLst>
              <a:innerShdw blurRad="114300">
                <a:prstClr val="black">
                  <a:alpha val="48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7" name="Picture 16">
              <a:extLst>
                <a:ext uri="{FF2B5EF4-FFF2-40B4-BE49-F238E27FC236}">
                  <a16:creationId xmlns:a16="http://schemas.microsoft.com/office/drawing/2014/main" id="{CE568286-7D0B-4E62-BC33-A99A0FD743D3}"/>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6">
              <a:extLst>
                <a:ext uri="{28A0092B-C50C-407E-A947-70E740481C1C}">
                  <a14:useLocalDpi xmlns:a14="http://schemas.microsoft.com/office/drawing/2010/main" val="0"/>
                </a:ext>
              </a:extLst>
            </a:blip>
            <a:srcRect/>
            <a:stretch/>
          </p:blipFill>
          <p:spPr>
            <a:xfrm>
              <a:off x="9736202" y="3145536"/>
              <a:ext cx="2478024" cy="612648"/>
            </a:xfrm>
            <a:prstGeom prst="rect">
              <a:avLst/>
            </a:prstGeom>
          </p:spPr>
        </p:pic>
      </p:grpSp>
      <p:sp>
        <p:nvSpPr>
          <p:cNvPr id="2" name="Title 1"/>
          <p:cNvSpPr>
            <a:spLocks noGrp="1"/>
          </p:cNvSpPr>
          <p:nvPr>
            <p:ph type="ctrTitle"/>
          </p:nvPr>
        </p:nvSpPr>
        <p:spPr>
          <a:xfrm>
            <a:off x="2692398" y="1871131"/>
            <a:ext cx="6815669" cy="1515533"/>
          </a:xfrm>
        </p:spPr>
        <p:txBody>
          <a:bodyPr>
            <a:normAutofit/>
          </a:bodyPr>
          <a:lstStyle/>
          <a:p>
            <a:pPr>
              <a:lnSpc>
                <a:spcPct val="90000"/>
              </a:lnSpc>
            </a:pPr>
            <a:r>
              <a:rPr lang="en-US" sz="5000" dirty="0"/>
              <a:t> WVSSAC </a:t>
            </a:r>
            <a:br>
              <a:rPr lang="en-US" sz="5000" dirty="0"/>
            </a:br>
            <a:r>
              <a:rPr lang="en-US" sz="5000" dirty="0"/>
              <a:t>CHEER RULES CLINIC</a:t>
            </a:r>
          </a:p>
        </p:txBody>
      </p:sp>
      <p:sp>
        <p:nvSpPr>
          <p:cNvPr id="3" name="Subtitle 2"/>
          <p:cNvSpPr>
            <a:spLocks noGrp="1"/>
          </p:cNvSpPr>
          <p:nvPr>
            <p:ph type="subTitle" idx="1"/>
          </p:nvPr>
        </p:nvSpPr>
        <p:spPr>
          <a:xfrm>
            <a:off x="2692398" y="3657597"/>
            <a:ext cx="6815669" cy="1320802"/>
          </a:xfrm>
        </p:spPr>
        <p:txBody>
          <a:bodyPr>
            <a:normAutofit/>
          </a:bodyPr>
          <a:lstStyle/>
          <a:p>
            <a:r>
              <a:rPr lang="en-US" dirty="0"/>
              <a:t>2022-23</a:t>
            </a:r>
          </a:p>
          <a:p>
            <a:endParaRPr lang="en-US" dirty="0"/>
          </a:p>
          <a:p>
            <a:endParaRPr lang="en-US" dirty="0"/>
          </a:p>
        </p:txBody>
      </p:sp>
      <p:cxnSp>
        <p:nvCxnSpPr>
          <p:cNvPr id="19" name="Straight Connector 18">
            <a:extLst>
              <a:ext uri="{FF2B5EF4-FFF2-40B4-BE49-F238E27FC236}">
                <a16:creationId xmlns:a16="http://schemas.microsoft.com/office/drawing/2014/main" id="{1E22DAF0-5C05-4D01-A6C7-28326657739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2692399" y="3522131"/>
            <a:ext cx="6815668" cy="0"/>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07870310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WELCOME</a:t>
            </a:r>
          </a:p>
        </p:txBody>
      </p:sp>
      <p:sp>
        <p:nvSpPr>
          <p:cNvPr id="3" name="Content Placeholder 2"/>
          <p:cNvSpPr>
            <a:spLocks noGrp="1"/>
          </p:cNvSpPr>
          <p:nvPr>
            <p:ph idx="1"/>
          </p:nvPr>
        </p:nvSpPr>
        <p:spPr/>
        <p:txBody>
          <a:bodyPr/>
          <a:lstStyle/>
          <a:p>
            <a:r>
              <a:rPr lang="en-US" dirty="0"/>
              <a:t>PLEASE MAKE SURE TO COMPLETE THE ATTENDANCE CARD.  TEAR OFF THE BOTTOM PORTION OF THE CARD AND KEEP FOR YOUR RECORDS.</a:t>
            </a:r>
          </a:p>
          <a:p>
            <a:r>
              <a:rPr lang="en-US" dirty="0"/>
              <a:t>PLEASE SILENCE ALL CELL PHONES.</a:t>
            </a:r>
          </a:p>
          <a:p>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870166" y="3810718"/>
            <a:ext cx="2602302" cy="1951727"/>
          </a:xfrm>
          <a:prstGeom prst="rect">
            <a:avLst/>
          </a:prstGeom>
        </p:spPr>
      </p:pic>
    </p:spTree>
    <p:extLst>
      <p:ext uri="{BB962C8B-B14F-4D97-AF65-F5344CB8AC3E}">
        <p14:creationId xmlns:p14="http://schemas.microsoft.com/office/powerpoint/2010/main" val="419547876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CONTACT INFORMATION</a:t>
            </a:r>
          </a:p>
        </p:txBody>
      </p:sp>
      <p:sp>
        <p:nvSpPr>
          <p:cNvPr id="3" name="Content Placeholder 2"/>
          <p:cNvSpPr>
            <a:spLocks noGrp="1"/>
          </p:cNvSpPr>
          <p:nvPr>
            <p:ph idx="1"/>
          </p:nvPr>
        </p:nvSpPr>
        <p:spPr/>
        <p:txBody>
          <a:bodyPr/>
          <a:lstStyle/>
          <a:p>
            <a:r>
              <a:rPr lang="en-US" dirty="0"/>
              <a:t>Cindy Daniel, Ed.D., Assistant Executive Director</a:t>
            </a:r>
          </a:p>
          <a:p>
            <a:r>
              <a:rPr lang="en-US" dirty="0"/>
              <a:t>304-485-5494 (O) or 304-552-7866 (C)</a:t>
            </a:r>
          </a:p>
          <a:p>
            <a:r>
              <a:rPr lang="en-US" dirty="0">
                <a:solidFill>
                  <a:schemeClr val="tx2"/>
                </a:solidFill>
                <a:hlinkClick r:id="rId3">
                  <a:extLst>
                    <a:ext uri="{A12FA001-AC4F-418D-AE19-62706E023703}">
                      <ahyp:hlinkClr xmlns:ahyp="http://schemas.microsoft.com/office/drawing/2018/hyperlinkcolor" val="tx"/>
                    </a:ext>
                  </a:extLst>
                </a:hlinkClick>
              </a:rPr>
              <a:t>cindy.daniel@wvssac.org</a:t>
            </a:r>
            <a:endParaRPr lang="en-US" dirty="0">
              <a:solidFill>
                <a:schemeClr val="tx2"/>
              </a:solidFill>
            </a:endParaRPr>
          </a:p>
          <a:p>
            <a:endParaRPr lang="en-US" dirty="0">
              <a:solidFill>
                <a:schemeClr val="tx2"/>
              </a:solidFill>
            </a:endParaRPr>
          </a:p>
          <a:p>
            <a:r>
              <a:rPr lang="en-US" dirty="0"/>
              <a:t>Debbie Hartman,  Rules Interpreter</a:t>
            </a:r>
          </a:p>
          <a:p>
            <a:r>
              <a:rPr lang="en-US" dirty="0"/>
              <a:t>debbiehartman.usasf@gmail.com</a:t>
            </a:r>
          </a:p>
        </p:txBody>
      </p:sp>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845041" y="3234942"/>
            <a:ext cx="2191516" cy="1962916"/>
          </a:xfrm>
          <a:prstGeom prst="rect">
            <a:avLst/>
          </a:prstGeom>
        </p:spPr>
      </p:pic>
    </p:spTree>
    <p:extLst>
      <p:ext uri="{BB962C8B-B14F-4D97-AF65-F5344CB8AC3E}">
        <p14:creationId xmlns:p14="http://schemas.microsoft.com/office/powerpoint/2010/main" val="59656229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REQUIRED READING</a:t>
            </a:r>
          </a:p>
        </p:txBody>
      </p:sp>
      <p:sp>
        <p:nvSpPr>
          <p:cNvPr id="3" name="Content Placeholder 2"/>
          <p:cNvSpPr>
            <a:spLocks noGrp="1"/>
          </p:cNvSpPr>
          <p:nvPr>
            <p:ph sz="half" idx="1"/>
          </p:nvPr>
        </p:nvSpPr>
        <p:spPr/>
        <p:txBody>
          <a:bodyPr/>
          <a:lstStyle/>
          <a:p>
            <a:r>
              <a:rPr lang="en-US" dirty="0"/>
              <a:t>Interscholastic</a:t>
            </a:r>
          </a:p>
          <a:p>
            <a:r>
              <a:rPr lang="en-US" dirty="0"/>
              <a:t>Cheer Coaches’ Packet</a:t>
            </a:r>
          </a:p>
          <a:p>
            <a:r>
              <a:rPr lang="en-US" dirty="0"/>
              <a:t>Sports Medicine Coaches’ Packet</a:t>
            </a:r>
          </a:p>
          <a:p>
            <a:r>
              <a:rPr lang="en-US" dirty="0"/>
              <a:t>Cheer Manual</a:t>
            </a:r>
          </a:p>
          <a:p>
            <a:r>
              <a:rPr lang="en-US" dirty="0"/>
              <a:t>NFHS Spirit Rule Book (sent to schools)</a:t>
            </a:r>
          </a:p>
        </p:txBody>
      </p:sp>
      <p:sp>
        <p:nvSpPr>
          <p:cNvPr id="7" name="Content Placeholder 6"/>
          <p:cNvSpPr>
            <a:spLocks noGrp="1"/>
          </p:cNvSpPr>
          <p:nvPr>
            <p:ph sz="half" idx="2"/>
          </p:nvPr>
        </p:nvSpPr>
        <p:spPr/>
        <p:txBody>
          <a:bodyPr/>
          <a:lstStyle/>
          <a:p>
            <a:r>
              <a:rPr lang="en-US" dirty="0"/>
              <a:t>Access the documents at </a:t>
            </a:r>
            <a:r>
              <a:rPr lang="en-US" dirty="0">
                <a:hlinkClick r:id="rId3"/>
              </a:rPr>
              <a:t>www.wvssac.org</a:t>
            </a:r>
            <a:r>
              <a:rPr lang="en-US" dirty="0"/>
              <a:t> – click on “Sports” tab, then “Cheerleading”</a:t>
            </a:r>
          </a:p>
          <a:p>
            <a:endParaRPr lang="en-US" dirty="0"/>
          </a:p>
          <a:p>
            <a:endParaRPr lang="en-US" dirty="0"/>
          </a:p>
        </p:txBody>
      </p:sp>
      <p:pic>
        <p:nvPicPr>
          <p:cNvPr id="8" name="Pictur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190084" y="4110361"/>
            <a:ext cx="2250751" cy="1913138"/>
          </a:xfrm>
          <a:prstGeom prst="rect">
            <a:avLst/>
          </a:prstGeom>
        </p:spPr>
      </p:pic>
    </p:spTree>
    <p:extLst>
      <p:ext uri="{BB962C8B-B14F-4D97-AF65-F5344CB8AC3E}">
        <p14:creationId xmlns:p14="http://schemas.microsoft.com/office/powerpoint/2010/main" val="202352790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REQUIRED ONLINE COURSES</a:t>
            </a:r>
          </a:p>
        </p:txBody>
      </p:sp>
      <p:sp>
        <p:nvSpPr>
          <p:cNvPr id="3" name="Content Placeholder 2"/>
          <p:cNvSpPr>
            <a:spLocks noGrp="1"/>
          </p:cNvSpPr>
          <p:nvPr>
            <p:ph sz="half" idx="1"/>
          </p:nvPr>
        </p:nvSpPr>
        <p:spPr/>
        <p:txBody>
          <a:bodyPr/>
          <a:lstStyle/>
          <a:p>
            <a:r>
              <a:rPr lang="en-US" dirty="0"/>
              <a:t>Concussion In Sports (annually)</a:t>
            </a:r>
          </a:p>
          <a:p>
            <a:r>
              <a:rPr lang="en-US" dirty="0"/>
              <a:t>Sudden Cardiac Arrest (annually)</a:t>
            </a:r>
          </a:p>
          <a:p>
            <a:r>
              <a:rPr lang="en-US" dirty="0"/>
              <a:t>Heat Illness Prevention (one time for new coaches)</a:t>
            </a:r>
          </a:p>
        </p:txBody>
      </p:sp>
      <p:sp>
        <p:nvSpPr>
          <p:cNvPr id="4" name="Content Placeholder 3"/>
          <p:cNvSpPr>
            <a:spLocks noGrp="1"/>
          </p:cNvSpPr>
          <p:nvPr>
            <p:ph sz="half" idx="2"/>
          </p:nvPr>
        </p:nvSpPr>
        <p:spPr/>
        <p:txBody>
          <a:bodyPr/>
          <a:lstStyle/>
          <a:p>
            <a:r>
              <a:rPr lang="en-US" dirty="0"/>
              <a:t>All courses are free and can be accessed on the WVSSAC homepage (</a:t>
            </a:r>
            <a:r>
              <a:rPr lang="en-US" dirty="0">
                <a:hlinkClick r:id="rId3"/>
              </a:rPr>
              <a:t>www.wvssac.org</a:t>
            </a:r>
            <a:r>
              <a:rPr lang="en-US" dirty="0"/>
              <a:t>)</a:t>
            </a:r>
          </a:p>
          <a:p>
            <a:endParaRPr lang="en-US" dirty="0"/>
          </a:p>
          <a:p>
            <a:pPr marL="0" indent="0">
              <a:buNone/>
            </a:pPr>
            <a:endParaRPr lang="en-US" dirty="0"/>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164279" y="3933362"/>
            <a:ext cx="2822359" cy="2116769"/>
          </a:xfrm>
          <a:prstGeom prst="rect">
            <a:avLst/>
          </a:prstGeom>
        </p:spPr>
      </p:pic>
    </p:spTree>
    <p:extLst>
      <p:ext uri="{BB962C8B-B14F-4D97-AF65-F5344CB8AC3E}">
        <p14:creationId xmlns:p14="http://schemas.microsoft.com/office/powerpoint/2010/main" val="346144891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AED REQUIREMENT </a:t>
            </a:r>
          </a:p>
        </p:txBody>
      </p:sp>
      <p:sp>
        <p:nvSpPr>
          <p:cNvPr id="3" name="Content Placeholder 2"/>
          <p:cNvSpPr>
            <a:spLocks noGrp="1"/>
          </p:cNvSpPr>
          <p:nvPr>
            <p:ph sz="half" idx="1"/>
          </p:nvPr>
        </p:nvSpPr>
        <p:spPr/>
        <p:txBody>
          <a:bodyPr/>
          <a:lstStyle/>
          <a:p>
            <a:r>
              <a:rPr lang="en-US" dirty="0"/>
              <a:t>Beginning with the 2021-2022 school year, an AED will be required at all practices and contests.</a:t>
            </a:r>
          </a:p>
          <a:p>
            <a:r>
              <a:rPr lang="en-US" dirty="0"/>
              <a:t>Coaches required to be trained in AED/CPR.</a:t>
            </a:r>
          </a:p>
        </p:txBody>
      </p:sp>
      <p:pic>
        <p:nvPicPr>
          <p:cNvPr id="5" name="Content Placeholder 4"/>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6282371" y="2560639"/>
            <a:ext cx="4362625" cy="3196986"/>
          </a:xfrm>
        </p:spPr>
      </p:pic>
    </p:spTree>
    <p:extLst>
      <p:ext uri="{BB962C8B-B14F-4D97-AF65-F5344CB8AC3E}">
        <p14:creationId xmlns:p14="http://schemas.microsoft.com/office/powerpoint/2010/main" val="239321061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REQUIRED – Emergency Action Plan</a:t>
            </a:r>
          </a:p>
        </p:txBody>
      </p:sp>
      <p:sp>
        <p:nvSpPr>
          <p:cNvPr id="3" name="Content Placeholder 2"/>
          <p:cNvSpPr>
            <a:spLocks noGrp="1"/>
          </p:cNvSpPr>
          <p:nvPr>
            <p:ph sz="half" idx="1"/>
          </p:nvPr>
        </p:nvSpPr>
        <p:spPr/>
        <p:txBody>
          <a:bodyPr>
            <a:normAutofit fontScale="92500" lnSpcReduction="20000"/>
          </a:bodyPr>
          <a:lstStyle/>
          <a:p>
            <a:r>
              <a:rPr lang="en-US" dirty="0"/>
              <a:t>ALL schools must complete an Emergency Action Plan annually BEFORE THE FIRST DAY OF PRACTICE.  Please work with your athletic director and school administrators to make sure it is completed.</a:t>
            </a:r>
          </a:p>
          <a:p>
            <a:r>
              <a:rPr lang="en-US" dirty="0"/>
              <a:t>Fines up to $250 if not completed by first day of practice.</a:t>
            </a:r>
          </a:p>
          <a:p>
            <a:r>
              <a:rPr lang="en-US" b="1" dirty="0"/>
              <a:t>EAP must be posted!</a:t>
            </a:r>
          </a:p>
        </p:txBody>
      </p:sp>
      <p:pic>
        <p:nvPicPr>
          <p:cNvPr id="5" name="Picture 2"/>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bwMode="auto">
          <a:xfrm>
            <a:off x="6342612" y="2560638"/>
            <a:ext cx="4396275" cy="33099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32911333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blipFill>
          <a:blip r:embed="rId3"/>
          <a:stretch/>
        </a:blip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572F6A24-139E-4EB5-86D2-431F42EF85C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13" name="Group 12">
            <a:extLst>
              <a:ext uri="{FF2B5EF4-FFF2-40B4-BE49-F238E27FC236}">
                <a16:creationId xmlns:a16="http://schemas.microsoft.com/office/drawing/2014/main" id="{3963AE85-BE5D-4975-BACF-DDDCC9C2ACDE}"/>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5736" y="0"/>
            <a:ext cx="12229962" cy="6856214"/>
            <a:chOff x="-15736" y="0"/>
            <a:chExt cx="12229962" cy="6856214"/>
          </a:xfrm>
        </p:grpSpPr>
        <p:pic>
          <p:nvPicPr>
            <p:cNvPr id="14" name="Picture 13">
              <a:extLst>
                <a:ext uri="{FF2B5EF4-FFF2-40B4-BE49-F238E27FC236}">
                  <a16:creationId xmlns:a16="http://schemas.microsoft.com/office/drawing/2014/main" id="{1E7751F0-16BF-4A9D-B778-5D46B92B4470}"/>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a:blip r:embed="rId4">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15" name="Rectangle 14">
              <a:extLst>
                <a:ext uri="{FF2B5EF4-FFF2-40B4-BE49-F238E27FC236}">
                  <a16:creationId xmlns:a16="http://schemas.microsoft.com/office/drawing/2014/main" id="{1D755924-121A-47AA-8613-995D4108BCD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6" name="Picture 15">
              <a:extLst>
                <a:ext uri="{FF2B5EF4-FFF2-40B4-BE49-F238E27FC236}">
                  <a16:creationId xmlns:a16="http://schemas.microsoft.com/office/drawing/2014/main" id="{B4D2AFDA-19BE-4455-830E-1541E5D7BAE6}"/>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5">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7" name="Picture 16">
              <a:extLst>
                <a:ext uri="{FF2B5EF4-FFF2-40B4-BE49-F238E27FC236}">
                  <a16:creationId xmlns:a16="http://schemas.microsoft.com/office/drawing/2014/main" id="{0FB15EBF-E414-4E00-87E7-700A78A60F61}"/>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5">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sp>
        <p:nvSpPr>
          <p:cNvPr id="2" name="Title 1"/>
          <p:cNvSpPr>
            <a:spLocks noGrp="1"/>
          </p:cNvSpPr>
          <p:nvPr>
            <p:ph type="title"/>
          </p:nvPr>
        </p:nvSpPr>
        <p:spPr>
          <a:xfrm>
            <a:off x="6094412" y="982132"/>
            <a:ext cx="4802185" cy="1303867"/>
          </a:xfrm>
        </p:spPr>
        <p:txBody>
          <a:bodyPr>
            <a:normAutofit/>
          </a:bodyPr>
          <a:lstStyle/>
          <a:p>
            <a:pPr>
              <a:lnSpc>
                <a:spcPct val="90000"/>
              </a:lnSpc>
            </a:pPr>
            <a:r>
              <a:rPr lang="en-US" sz="4100" dirty="0"/>
              <a:t>CONCUSSION REPORT FORM</a:t>
            </a:r>
          </a:p>
        </p:txBody>
      </p:sp>
      <p:sp>
        <p:nvSpPr>
          <p:cNvPr id="19" name="Rectangle 18">
            <a:extLst>
              <a:ext uri="{FF2B5EF4-FFF2-40B4-BE49-F238E27FC236}">
                <a16:creationId xmlns:a16="http://schemas.microsoft.com/office/drawing/2014/main" id="{C9DA5B05-DD14-4860-AC45-02A8D2EE1AA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92643" y="1092200"/>
            <a:ext cx="4517009" cy="4515104"/>
          </a:xfrm>
          <a:prstGeom prst="rect">
            <a:avLst/>
          </a:prstGeom>
          <a:solidFill>
            <a:schemeClr val="bg1"/>
          </a:solidFill>
          <a:ln w="57150" cmpd="thickThin">
            <a:solidFill>
              <a:schemeClr val="tx1">
                <a:lumMod val="50000"/>
                <a:lumOff val="50000"/>
              </a:schemeClr>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6" name="Picture 5"/>
          <p:cNvPicPr>
            <a:picLocks noChangeAspect="1"/>
          </p:cNvPicPr>
          <p:nvPr/>
        </p:nvPicPr>
        <p:blipFill rotWithShape="1">
          <a:blip r:embed="rId6">
            <a:extLst>
              <a:ext uri="{28A0092B-C50C-407E-A947-70E740481C1C}">
                <a14:useLocalDpi xmlns:a14="http://schemas.microsoft.com/office/drawing/2010/main" val="0"/>
              </a:ext>
            </a:extLst>
          </a:blip>
          <a:srcRect l="3360" r="15463" b="1"/>
          <a:stretch/>
        </p:blipFill>
        <p:spPr>
          <a:xfrm>
            <a:off x="1412683" y="1410208"/>
            <a:ext cx="3876801" cy="3858780"/>
          </a:xfrm>
          <a:prstGeom prst="rect">
            <a:avLst/>
          </a:prstGeom>
        </p:spPr>
      </p:pic>
      <p:cxnSp>
        <p:nvCxnSpPr>
          <p:cNvPr id="21" name="Straight Connector 20">
            <a:extLst>
              <a:ext uri="{FF2B5EF4-FFF2-40B4-BE49-F238E27FC236}">
                <a16:creationId xmlns:a16="http://schemas.microsoft.com/office/drawing/2014/main" id="{36BE37AC-AD36-4C42-9B8C-C5500F4E7C63}"/>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6094412" y="2400639"/>
            <a:ext cx="4802185" cy="0"/>
          </a:xfrm>
          <a:prstGeom prst="line">
            <a:avLst/>
          </a:prstGeom>
        </p:spPr>
        <p:style>
          <a:lnRef idx="2">
            <a:schemeClr val="accent1"/>
          </a:lnRef>
          <a:fillRef idx="0">
            <a:schemeClr val="accent1"/>
          </a:fillRef>
          <a:effectRef idx="1">
            <a:schemeClr val="accent1"/>
          </a:effectRef>
          <a:fontRef idx="minor">
            <a:schemeClr val="tx1"/>
          </a:fontRef>
        </p:style>
      </p:cxnSp>
      <p:sp>
        <p:nvSpPr>
          <p:cNvPr id="4" name="Content Placeholder 3"/>
          <p:cNvSpPr>
            <a:spLocks noGrp="1"/>
          </p:cNvSpPr>
          <p:nvPr>
            <p:ph idx="1"/>
          </p:nvPr>
        </p:nvSpPr>
        <p:spPr>
          <a:xfrm>
            <a:off x="6094412" y="2556932"/>
            <a:ext cx="4802184" cy="3318936"/>
          </a:xfrm>
        </p:spPr>
        <p:txBody>
          <a:bodyPr>
            <a:normAutofit/>
          </a:bodyPr>
          <a:lstStyle/>
          <a:p>
            <a:r>
              <a:rPr lang="en-US" dirty="0"/>
              <a:t>Schools must submit an online concussion report WITHIN 7 days of the incident for any athlete who is removed from practice or play with a suspected concussion/head injury. Form is on our website.</a:t>
            </a:r>
          </a:p>
          <a:p>
            <a:endParaRPr lang="en-US" dirty="0"/>
          </a:p>
        </p:txBody>
      </p:sp>
    </p:spTree>
    <p:extLst>
      <p:ext uri="{BB962C8B-B14F-4D97-AF65-F5344CB8AC3E}">
        <p14:creationId xmlns:p14="http://schemas.microsoft.com/office/powerpoint/2010/main" val="125333876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CONCUSSION RTP PROTOCOL</a:t>
            </a:r>
          </a:p>
        </p:txBody>
      </p:sp>
      <p:sp>
        <p:nvSpPr>
          <p:cNvPr id="3" name="Content Placeholder 2"/>
          <p:cNvSpPr>
            <a:spLocks noGrp="1"/>
          </p:cNvSpPr>
          <p:nvPr>
            <p:ph idx="1"/>
          </p:nvPr>
        </p:nvSpPr>
        <p:spPr/>
        <p:txBody>
          <a:bodyPr>
            <a:normAutofit fontScale="62500" lnSpcReduction="20000"/>
          </a:bodyPr>
          <a:lstStyle/>
          <a:p>
            <a:pPr marL="0" indent="0">
              <a:buNone/>
            </a:pPr>
            <a:r>
              <a:rPr lang="en-US" b="1" dirty="0"/>
              <a:t>RTP shall be delayed until the athlete is asymptomatic and has undergone a progression of tests to determine if they are able to RTP.  Each step/test in the progression takes 24 hours and no more than one progression per day may be completed.</a:t>
            </a:r>
            <a:endParaRPr lang="en-US" dirty="0"/>
          </a:p>
          <a:p>
            <a:pPr marL="0" indent="0">
              <a:buNone/>
            </a:pPr>
            <a:r>
              <a:rPr lang="en-US" dirty="0"/>
              <a:t>If any symptoms occur during the progression, the athlete should rest for 24 hours before attempting the same progression again.</a:t>
            </a:r>
          </a:p>
          <a:p>
            <a:pPr lvl="0"/>
            <a:r>
              <a:rPr lang="en-US" dirty="0"/>
              <a:t>No activity with complete physical and cognitive rest.</a:t>
            </a:r>
          </a:p>
          <a:p>
            <a:pPr lvl="0"/>
            <a:r>
              <a:rPr lang="en-US" dirty="0"/>
              <a:t>Light aerobic exercise (less than 70% of maximum heart rate).</a:t>
            </a:r>
          </a:p>
          <a:p>
            <a:pPr lvl="0"/>
            <a:r>
              <a:rPr lang="en-US" dirty="0"/>
              <a:t>Sport specific exercise (drills specific to the athlete’s sport).</a:t>
            </a:r>
          </a:p>
          <a:p>
            <a:pPr lvl="0"/>
            <a:r>
              <a:rPr lang="en-US" dirty="0"/>
              <a:t>Non-contact training drills (more intense sport drills with no contact from other players).</a:t>
            </a:r>
          </a:p>
          <a:p>
            <a:pPr lvl="0"/>
            <a:r>
              <a:rPr lang="en-US" dirty="0"/>
              <a:t>Full contact practice (following medical clearance).</a:t>
            </a:r>
          </a:p>
          <a:p>
            <a:pPr lvl="0"/>
            <a:r>
              <a:rPr lang="en-US" dirty="0"/>
              <a:t>Return to play (normal game play).</a:t>
            </a:r>
          </a:p>
          <a:p>
            <a:endParaRPr lang="en-US" dirty="0"/>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5347" y="3769302"/>
            <a:ext cx="2381250" cy="1924050"/>
          </a:xfrm>
          <a:prstGeom prst="rect">
            <a:avLst/>
          </a:prstGeom>
        </p:spPr>
      </p:pic>
    </p:spTree>
    <p:extLst>
      <p:ext uri="{BB962C8B-B14F-4D97-AF65-F5344CB8AC3E}">
        <p14:creationId xmlns:p14="http://schemas.microsoft.com/office/powerpoint/2010/main" val="31682391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Approved Health Care Providers Who Can Evaluate and Release to RTP</a:t>
            </a:r>
          </a:p>
        </p:txBody>
      </p:sp>
      <p:sp>
        <p:nvSpPr>
          <p:cNvPr id="3" name="Content Placeholder 2"/>
          <p:cNvSpPr>
            <a:spLocks noGrp="1"/>
          </p:cNvSpPr>
          <p:nvPr>
            <p:ph sz="half" idx="1"/>
          </p:nvPr>
        </p:nvSpPr>
        <p:spPr/>
        <p:txBody>
          <a:bodyPr>
            <a:normAutofit fontScale="77500" lnSpcReduction="20000"/>
          </a:bodyPr>
          <a:lstStyle/>
          <a:p>
            <a:pPr lvl="1"/>
            <a:r>
              <a:rPr lang="en-US" dirty="0"/>
              <a:t>Medical Doctor (MD)</a:t>
            </a:r>
            <a:endParaRPr lang="en-US" sz="3200" dirty="0"/>
          </a:p>
          <a:p>
            <a:pPr lvl="1"/>
            <a:r>
              <a:rPr lang="en-US" dirty="0"/>
              <a:t>Doctor of Osteopathy (DO)</a:t>
            </a:r>
            <a:endParaRPr lang="en-US" sz="3200" dirty="0"/>
          </a:p>
          <a:p>
            <a:pPr lvl="1"/>
            <a:r>
              <a:rPr lang="en-US" dirty="0"/>
              <a:t>Doctor of Chiropractic (DC)</a:t>
            </a:r>
            <a:endParaRPr lang="en-US" sz="3200" dirty="0"/>
          </a:p>
          <a:p>
            <a:pPr lvl="1"/>
            <a:r>
              <a:rPr lang="en-US" dirty="0"/>
              <a:t>Advanced Registered Nurse Practitioner (ARNP)</a:t>
            </a:r>
            <a:endParaRPr lang="en-US" sz="3200" dirty="0"/>
          </a:p>
          <a:p>
            <a:pPr lvl="1"/>
            <a:r>
              <a:rPr lang="en-US" dirty="0"/>
              <a:t>Physician Assistant (PA-C)</a:t>
            </a:r>
            <a:endParaRPr lang="en-US" sz="3200" dirty="0"/>
          </a:p>
          <a:p>
            <a:pPr lvl="1"/>
            <a:r>
              <a:rPr lang="en-US" dirty="0"/>
              <a:t>Licensed/Registered Certified Athletic Trainer (ATC/R, LAT, ATC)</a:t>
            </a:r>
            <a:endParaRPr lang="en-US" sz="3200" dirty="0"/>
          </a:p>
          <a:p>
            <a:pPr lvl="1"/>
            <a:r>
              <a:rPr lang="en-US" dirty="0"/>
              <a:t>Licensed Physical Therapist</a:t>
            </a:r>
            <a:endParaRPr lang="en-US" sz="3200" dirty="0"/>
          </a:p>
          <a:p>
            <a:pPr marL="0" indent="0">
              <a:buNone/>
            </a:pPr>
            <a:br>
              <a:rPr lang="en-US" dirty="0"/>
            </a:br>
            <a:endParaRPr lang="en-US" dirty="0"/>
          </a:p>
        </p:txBody>
      </p:sp>
      <p:pic>
        <p:nvPicPr>
          <p:cNvPr id="5" name="Content Placeholder 4"/>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7185891" y="3050670"/>
            <a:ext cx="2857500" cy="1905000"/>
          </a:xfrm>
        </p:spPr>
      </p:pic>
    </p:spTree>
    <p:extLst>
      <p:ext uri="{BB962C8B-B14F-4D97-AF65-F5344CB8AC3E}">
        <p14:creationId xmlns:p14="http://schemas.microsoft.com/office/powerpoint/2010/main" val="423993001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Medical Time Out</a:t>
            </a:r>
          </a:p>
        </p:txBody>
      </p:sp>
      <p:sp>
        <p:nvSpPr>
          <p:cNvPr id="3" name="Text Placeholder 2"/>
          <p:cNvSpPr>
            <a:spLocks noGrp="1"/>
          </p:cNvSpPr>
          <p:nvPr>
            <p:ph type="body" sz="half" idx="1"/>
          </p:nvPr>
        </p:nvSpPr>
        <p:spPr/>
        <p:txBody>
          <a:bodyPr>
            <a:normAutofit/>
          </a:bodyPr>
          <a:lstStyle/>
          <a:p>
            <a:r>
              <a:rPr lang="en-US" dirty="0"/>
              <a:t>Short, pre-game meeting so that everyone knows what emergency personnel, supplies, and equipment are on site and available in case of an emergency.</a:t>
            </a:r>
          </a:p>
          <a:p>
            <a:r>
              <a:rPr lang="en-US" dirty="0"/>
              <a:t>Athletic trainer responsible for the meeting.  If no athletic trainer is present, head coach of home school is responsible. </a:t>
            </a:r>
          </a:p>
          <a:p>
            <a:r>
              <a:rPr lang="en-US" dirty="0"/>
              <a:t>Refer to Sports Medicine Packet for more information. </a:t>
            </a:r>
          </a:p>
        </p:txBody>
      </p:sp>
      <p:pic>
        <p:nvPicPr>
          <p:cNvPr id="5" name="Content Placeholder 4"/>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7047144" y="1832356"/>
            <a:ext cx="2013429" cy="1510072"/>
          </a:xfr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514454" y="3185047"/>
            <a:ext cx="2035831" cy="1526873"/>
          </a:xfrm>
          <a:prstGeom prst="rect">
            <a:avLst/>
          </a:prstGeom>
        </p:spPr>
      </p:pic>
      <p:pic>
        <p:nvPicPr>
          <p:cNvPr id="8" name="Pictur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726257" y="2130583"/>
            <a:ext cx="1824028" cy="1368021"/>
          </a:xfrm>
          <a:prstGeom prst="rect">
            <a:avLst/>
          </a:prstGeom>
        </p:spPr>
      </p:pic>
      <p:pic>
        <p:nvPicPr>
          <p:cNvPr id="9" name="Picture 8"/>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flipH="1">
            <a:off x="6762150" y="3176588"/>
            <a:ext cx="1880358" cy="1377950"/>
          </a:xfrm>
          <a:prstGeom prst="rect">
            <a:avLst/>
          </a:prstGeom>
        </p:spPr>
      </p:pic>
    </p:spTree>
    <p:extLst>
      <p:ext uri="{BB962C8B-B14F-4D97-AF65-F5344CB8AC3E}">
        <p14:creationId xmlns:p14="http://schemas.microsoft.com/office/powerpoint/2010/main" val="402148589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A5F790-6BC4-92EA-B0B1-69A298439231}"/>
              </a:ext>
            </a:extLst>
          </p:cNvPr>
          <p:cNvSpPr>
            <a:spLocks noGrp="1"/>
          </p:cNvSpPr>
          <p:nvPr>
            <p:ph type="title"/>
          </p:nvPr>
        </p:nvSpPr>
        <p:spPr/>
        <p:txBody>
          <a:bodyPr/>
          <a:lstStyle/>
          <a:p>
            <a:r>
              <a:rPr lang="en-US" dirty="0"/>
              <a:t>NEW HEAT ILLNESS POLICY</a:t>
            </a:r>
          </a:p>
        </p:txBody>
      </p:sp>
      <p:sp>
        <p:nvSpPr>
          <p:cNvPr id="3" name="Content Placeholder 2">
            <a:extLst>
              <a:ext uri="{FF2B5EF4-FFF2-40B4-BE49-F238E27FC236}">
                <a16:creationId xmlns:a16="http://schemas.microsoft.com/office/drawing/2014/main" id="{73797E24-7A0C-1E2A-7D73-91B03DC5A6FF}"/>
              </a:ext>
            </a:extLst>
          </p:cNvPr>
          <p:cNvSpPr>
            <a:spLocks noGrp="1"/>
          </p:cNvSpPr>
          <p:nvPr>
            <p:ph idx="1"/>
          </p:nvPr>
        </p:nvSpPr>
        <p:spPr/>
        <p:txBody>
          <a:bodyPr>
            <a:normAutofit lnSpcReduction="10000"/>
          </a:bodyPr>
          <a:lstStyle/>
          <a:p>
            <a:pPr marL="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The policy applies to all </a:t>
            </a:r>
            <a:r>
              <a:rPr lang="en-US" sz="1800" b="1" dirty="0">
                <a:effectLst/>
                <a:latin typeface="Calibri" panose="020F0502020204030204" pitchFamily="34" charset="0"/>
                <a:ea typeface="Calibri" panose="020F0502020204030204" pitchFamily="34" charset="0"/>
                <a:cs typeface="Times New Roman" panose="02020603050405020304" pitchFamily="18" charset="0"/>
              </a:rPr>
              <a:t>practice and conditioning activities </a:t>
            </a:r>
            <a:r>
              <a:rPr lang="en-US" sz="1800" dirty="0">
                <a:effectLst/>
                <a:latin typeface="Calibri" panose="020F0502020204030204" pitchFamily="34" charset="0"/>
                <a:ea typeface="Calibri" panose="020F0502020204030204" pitchFamily="34" charset="0"/>
                <a:cs typeface="Times New Roman" panose="02020603050405020304" pitchFamily="18" charset="0"/>
              </a:rPr>
              <a:t>(in season, out of season, summer) in which heat illness poses a risk, both outdoor and indoor. </a:t>
            </a:r>
          </a:p>
          <a:p>
            <a:pPr marL="400050" marR="0" indent="0">
              <a:lnSpc>
                <a:spcPct val="107000"/>
              </a:lnSpc>
              <a:spcBef>
                <a:spcPts val="0"/>
              </a:spcBef>
              <a:spcAft>
                <a:spcPts val="800"/>
              </a:spcAft>
              <a:buNone/>
            </a:pPr>
            <a:r>
              <a:rPr lang="en-US" sz="1800" b="1" dirty="0">
                <a:effectLst/>
                <a:latin typeface="Calibri" panose="020F0502020204030204" pitchFamily="34" charset="0"/>
                <a:ea typeface="Calibri" panose="020F0502020204030204" pitchFamily="34" charset="0"/>
                <a:cs typeface="Times New Roman" panose="02020603050405020304" pitchFamily="18" charset="0"/>
              </a:rPr>
              <a:t> Prevention:</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68580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Coaches will be notified of any student athlete with pre-existing conditions that place the individual at higher risk of exertional heat illness</a:t>
            </a:r>
          </a:p>
          <a:p>
            <a:pPr marL="228600" marR="0" indent="0">
              <a:lnSpc>
                <a:spcPct val="107000"/>
              </a:lnSpc>
              <a:spcBef>
                <a:spcPts val="0"/>
              </a:spcBef>
              <a:spcAft>
                <a:spcPts val="800"/>
              </a:spcAft>
              <a:buNone/>
            </a:pPr>
            <a:r>
              <a:rPr lang="en-US" sz="1800" b="1" dirty="0">
                <a:effectLst/>
                <a:latin typeface="Calibri" panose="020F0502020204030204" pitchFamily="34" charset="0"/>
                <a:ea typeface="Calibri" panose="020F0502020204030204" pitchFamily="34" charset="0"/>
                <a:cs typeface="Times New Roman" panose="02020603050405020304" pitchFamily="18" charset="0"/>
              </a:rPr>
              <a:t>    Monitoring:</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68580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Monitoring will occur at the beginning of each practice or conditioning session, and continue every 30 minutes during the activity, using a Wet Bulb Globe Thermometer (WBGT) device. The monitoring will be recorded either in a hard copy or stored in the device. Modifications will be made as follows:</a:t>
            </a:r>
          </a:p>
          <a:p>
            <a:endParaRPr lang="en-US" dirty="0"/>
          </a:p>
        </p:txBody>
      </p:sp>
      <p:pic>
        <p:nvPicPr>
          <p:cNvPr id="5" name="Picture 4" descr="Icon&#10;&#10;Description automatically generated">
            <a:extLst>
              <a:ext uri="{FF2B5EF4-FFF2-40B4-BE49-F238E27FC236}">
                <a16:creationId xmlns:a16="http://schemas.microsoft.com/office/drawing/2014/main" id="{DB998D61-847B-5779-CB03-AF6C0315A48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731828" y="858052"/>
            <a:ext cx="1594245" cy="1427947"/>
          </a:xfrm>
          <a:prstGeom prst="rect">
            <a:avLst/>
          </a:prstGeom>
        </p:spPr>
      </p:pic>
    </p:spTree>
    <p:extLst>
      <p:ext uri="{BB962C8B-B14F-4D97-AF65-F5344CB8AC3E}">
        <p14:creationId xmlns:p14="http://schemas.microsoft.com/office/powerpoint/2010/main" val="389927116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useBgFill="1">
        <p:nvSpPr>
          <p:cNvPr id="12" name="Rectangle 11">
            <a:extLst>
              <a:ext uri="{FF2B5EF4-FFF2-40B4-BE49-F238E27FC236}">
                <a16:creationId xmlns:a16="http://schemas.microsoft.com/office/drawing/2014/main" id="{1DEBC39A-B858-4A8F-8C57-8B8FC7119D4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001">
            <a:schemeClr val="lt2"/>
          </a:fillRef>
          <a:effectRef idx="0">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D23242D4-46D0-4E6B-918E-6C98A64844A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6138" y="496088"/>
            <a:ext cx="11218182" cy="5883295"/>
          </a:xfrm>
          <a:prstGeom prst="rect">
            <a:avLst/>
          </a:prstGeom>
          <a:blipFill dpi="0" rotWithShape="1">
            <a:blip r:embed="rId3"/>
            <a:srcRect/>
            <a:tile tx="0" ty="0" sx="100000" sy="100000" flip="none" algn="tl"/>
          </a:blipFill>
          <a:ln>
            <a:noFill/>
          </a:ln>
          <a:effectLst>
            <a:outerShdw blurRad="114300" dist="127000" dir="5400000" sx="99000" sy="99000" algn="t" rotWithShape="0">
              <a:prstClr val="black">
                <a:alpha val="40000"/>
              </a:prstClr>
            </a:outerShdw>
          </a:effectLst>
          <a:scene3d>
            <a:camera prst="orthographicFront"/>
            <a:lightRig rig="twoPt" dir="t"/>
          </a:scene3d>
          <a:sp3d contourW="6350">
            <a:bevelT w="12700" h="0" prst="coolSlant"/>
            <a:contourClr>
              <a:schemeClr val="bg2"/>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6" name="Rectangle 15">
            <a:extLst>
              <a:ext uri="{FF2B5EF4-FFF2-40B4-BE49-F238E27FC236}">
                <a16:creationId xmlns:a16="http://schemas.microsoft.com/office/drawing/2014/main" id="{FD49F8FF-8A89-456E-BAEE-67E3A2D7864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sp>
        <p:nvSpPr>
          <p:cNvPr id="2" name="Title 1">
            <a:extLst>
              <a:ext uri="{FF2B5EF4-FFF2-40B4-BE49-F238E27FC236}">
                <a16:creationId xmlns:a16="http://schemas.microsoft.com/office/drawing/2014/main" id="{231565BC-0147-B74C-AD2D-83270AD1BEDD}"/>
              </a:ext>
            </a:extLst>
          </p:cNvPr>
          <p:cNvSpPr>
            <a:spLocks noGrp="1"/>
          </p:cNvSpPr>
          <p:nvPr>
            <p:ph type="title"/>
          </p:nvPr>
        </p:nvSpPr>
        <p:spPr>
          <a:xfrm>
            <a:off x="1295401" y="4564524"/>
            <a:ext cx="9601196" cy="1285131"/>
          </a:xfrm>
        </p:spPr>
        <p:txBody>
          <a:bodyPr>
            <a:normAutofit/>
          </a:bodyPr>
          <a:lstStyle/>
          <a:p>
            <a:r>
              <a:rPr lang="en-US" dirty="0">
                <a:solidFill>
                  <a:srgbClr val="262626"/>
                </a:solidFill>
              </a:rPr>
              <a:t>NEW HEAT ILLNESS POLICY</a:t>
            </a:r>
          </a:p>
        </p:txBody>
      </p:sp>
      <p:cxnSp>
        <p:nvCxnSpPr>
          <p:cNvPr id="18" name="Straight Connector 17">
            <a:extLst>
              <a:ext uri="{FF2B5EF4-FFF2-40B4-BE49-F238E27FC236}">
                <a16:creationId xmlns:a16="http://schemas.microsoft.com/office/drawing/2014/main" id="{CAC56419-512E-40E0-9371-A35F07B0252B}"/>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2621280" y="4530873"/>
            <a:ext cx="6949440" cy="0"/>
          </a:xfrm>
          <a:prstGeom prst="line">
            <a:avLst/>
          </a:prstGeom>
          <a:ln w="15875"/>
        </p:spPr>
        <p:style>
          <a:lnRef idx="2">
            <a:schemeClr val="accent1"/>
          </a:lnRef>
          <a:fillRef idx="0">
            <a:schemeClr val="accent1"/>
          </a:fillRef>
          <a:effectRef idx="1">
            <a:schemeClr val="accent1"/>
          </a:effectRef>
          <a:fontRef idx="minor">
            <a:schemeClr val="tx1"/>
          </a:fontRef>
        </p:style>
      </p:cxnSp>
      <p:graphicFrame>
        <p:nvGraphicFramePr>
          <p:cNvPr id="7" name="Content Placeholder 6">
            <a:extLst>
              <a:ext uri="{FF2B5EF4-FFF2-40B4-BE49-F238E27FC236}">
                <a16:creationId xmlns:a16="http://schemas.microsoft.com/office/drawing/2014/main" id="{C06BF6DA-8F28-902E-BA6B-D9D9C505C964}"/>
              </a:ext>
            </a:extLst>
          </p:cNvPr>
          <p:cNvGraphicFramePr>
            <a:graphicFrameLocks noGrp="1"/>
          </p:cNvGraphicFramePr>
          <p:nvPr>
            <p:ph idx="1"/>
            <p:extLst>
              <p:ext uri="{D42A27DB-BD31-4B8C-83A1-F6EECF244321}">
                <p14:modId xmlns:p14="http://schemas.microsoft.com/office/powerpoint/2010/main" val="3040827273"/>
              </p:ext>
            </p:extLst>
          </p:nvPr>
        </p:nvGraphicFramePr>
        <p:xfrm>
          <a:off x="1462921" y="1270754"/>
          <a:ext cx="9256446" cy="4252967"/>
        </p:xfrm>
        <a:graphic>
          <a:graphicData uri="http://schemas.openxmlformats.org/drawingml/2006/table">
            <a:tbl>
              <a:tblPr firstRow="1" firstCol="1" bandRow="1"/>
              <a:tblGrid>
                <a:gridCol w="1987818">
                  <a:extLst>
                    <a:ext uri="{9D8B030D-6E8A-4147-A177-3AD203B41FA5}">
                      <a16:colId xmlns:a16="http://schemas.microsoft.com/office/drawing/2014/main" val="2596037734"/>
                    </a:ext>
                  </a:extLst>
                </a:gridCol>
                <a:gridCol w="7268628">
                  <a:extLst>
                    <a:ext uri="{9D8B030D-6E8A-4147-A177-3AD203B41FA5}">
                      <a16:colId xmlns:a16="http://schemas.microsoft.com/office/drawing/2014/main" val="4003518573"/>
                    </a:ext>
                  </a:extLst>
                </a:gridCol>
              </a:tblGrid>
              <a:tr h="367623">
                <a:tc>
                  <a:txBody>
                    <a:bodyPr/>
                    <a:lstStyle/>
                    <a:p>
                      <a:pPr marL="0" marR="0" algn="l" fontAlgn="t">
                        <a:lnSpc>
                          <a:spcPct val="107000"/>
                        </a:lnSpc>
                        <a:spcBef>
                          <a:spcPts val="0"/>
                        </a:spcBef>
                        <a:spcAft>
                          <a:spcPts val="0"/>
                        </a:spcAft>
                      </a:pPr>
                      <a:r>
                        <a:rPr lang="en-US" sz="1200" b="0" i="0" u="none" strike="noStrike" dirty="0">
                          <a:effectLst/>
                          <a:latin typeface="Calibri" panose="020F0502020204030204" pitchFamily="34" charset="0"/>
                          <a:ea typeface="Calibri" panose="020F0502020204030204" pitchFamily="34" charset="0"/>
                          <a:cs typeface="Times New Roman" panose="02020603050405020304" pitchFamily="18" charset="0"/>
                        </a:rPr>
                        <a:t>WBGT Reading</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fontAlgn="t">
                        <a:lnSpc>
                          <a:spcPct val="107000"/>
                        </a:lnSpc>
                        <a:spcBef>
                          <a:spcPts val="0"/>
                        </a:spcBef>
                        <a:spcAft>
                          <a:spcPts val="0"/>
                        </a:spcAft>
                      </a:pPr>
                      <a:r>
                        <a:rPr lang="en-US" sz="1200" b="0" i="0" u="none" strike="noStrike" dirty="0">
                          <a:effectLst/>
                          <a:latin typeface="Calibri" panose="020F0502020204030204" pitchFamily="34" charset="0"/>
                          <a:ea typeface="Calibri" panose="020F0502020204030204" pitchFamily="34" charset="0"/>
                          <a:cs typeface="Times New Roman" panose="02020603050405020304" pitchFamily="18" charset="0"/>
                        </a:rPr>
                        <a:t>Activity Guidelines/Modifications</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847008706"/>
                  </a:ext>
                </a:extLst>
              </a:tr>
              <a:tr h="660084">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Under 82.0</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B050"/>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Normal activities. Provide at least three separate rest breaks each hour with a minimum duration of three minutes each during the workout.</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B050"/>
                    </a:solidFill>
                  </a:tcPr>
                </a:tc>
                <a:extLst>
                  <a:ext uri="{0D108BD9-81ED-4DB2-BD59-A6C34878D82A}">
                    <a16:rowId xmlns:a16="http://schemas.microsoft.com/office/drawing/2014/main" val="1250980483"/>
                  </a:ext>
                </a:extLst>
              </a:tr>
              <a:tr h="660084">
                <a:tc>
                  <a:txBody>
                    <a:bodyPr/>
                    <a:lstStyle/>
                    <a:p>
                      <a:pPr marL="0" marR="0" algn="l" fontAlgn="t">
                        <a:lnSpc>
                          <a:spcPct val="107000"/>
                        </a:lnSpc>
                        <a:spcBef>
                          <a:spcPts val="0"/>
                        </a:spcBef>
                        <a:spcAft>
                          <a:spcPts val="0"/>
                        </a:spcAft>
                      </a:pPr>
                      <a:r>
                        <a:rPr lang="en-US" sz="1200" b="0" i="0" u="none" strike="noStrike"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82.0-86.9</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00"/>
                    </a:solidFill>
                  </a:tcPr>
                </a:tc>
                <a:tc>
                  <a:txBody>
                    <a:bodyPr/>
                    <a:lstStyle/>
                    <a:p>
                      <a:pPr marL="0" marR="0" algn="l" fontAlgn="t">
                        <a:lnSpc>
                          <a:spcPct val="107000"/>
                        </a:lnSpc>
                        <a:spcBef>
                          <a:spcPts val="0"/>
                        </a:spcBef>
                        <a:spcAft>
                          <a:spcPts val="0"/>
                        </a:spcAft>
                      </a:pPr>
                      <a:r>
                        <a:rPr lang="en-US" sz="1200" b="0" i="0" u="none" strike="noStrike"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Use discretion for intense of prolonged exercise; watch at-risk players carefully. Provide at least three separate rest breaks each hour with a minimum duration of 4 minutes each.</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00"/>
                    </a:solidFill>
                  </a:tcPr>
                </a:tc>
                <a:extLst>
                  <a:ext uri="{0D108BD9-81ED-4DB2-BD59-A6C34878D82A}">
                    <a16:rowId xmlns:a16="http://schemas.microsoft.com/office/drawing/2014/main" val="3764860260"/>
                  </a:ext>
                </a:extLst>
              </a:tr>
              <a:tr h="1245006">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87.0-89.9</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ED7D31"/>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Maximum practice time is 2 hours.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football</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  players are restricted to helmet, shoulder pads, and shorts during practice, and all protective equipment must be removed during conditioning activities. If the WBGT rises to this level during practice, players may continue to work out wearing football pants without changing to shorts.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all sports: </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Provide at least four separate rest breaks each hour with a minimum duration of 4 minutes each.</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ED7D31"/>
                    </a:solidFill>
                  </a:tcPr>
                </a:tc>
                <a:extLst>
                  <a:ext uri="{0D108BD9-81ED-4DB2-BD59-A6C34878D82A}">
                    <a16:rowId xmlns:a16="http://schemas.microsoft.com/office/drawing/2014/main" val="820947081"/>
                  </a:ext>
                </a:extLst>
              </a:tr>
              <a:tr h="952547">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90.0-92.0</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0000"/>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Maximum practice time is 1 hour.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football</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  no protective equipment may be worn during practice, and there may be no conditioning activities.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all sports</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  There must be 20 minutes of rest breaks distributed throughout the hour of practice.</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0000"/>
                    </a:solidFill>
                  </a:tcPr>
                </a:tc>
                <a:extLst>
                  <a:ext uri="{0D108BD9-81ED-4DB2-BD59-A6C34878D82A}">
                    <a16:rowId xmlns:a16="http://schemas.microsoft.com/office/drawing/2014/main" val="577140821"/>
                  </a:ext>
                </a:extLst>
              </a:tr>
              <a:tr h="367623">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Over 92.0</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0000"/>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No outdoor workouts. Delay practice until a cooler WBGT level is reached. </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0000"/>
                    </a:solidFill>
                  </a:tcPr>
                </a:tc>
                <a:extLst>
                  <a:ext uri="{0D108BD9-81ED-4DB2-BD59-A6C34878D82A}">
                    <a16:rowId xmlns:a16="http://schemas.microsoft.com/office/drawing/2014/main" val="1798722369"/>
                  </a:ext>
                </a:extLst>
              </a:tr>
            </a:tbl>
          </a:graphicData>
        </a:graphic>
      </p:graphicFrame>
    </p:spTree>
    <p:extLst>
      <p:ext uri="{BB962C8B-B14F-4D97-AF65-F5344CB8AC3E}">
        <p14:creationId xmlns:p14="http://schemas.microsoft.com/office/powerpoint/2010/main" val="183368009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grpSp>
        <p:nvGrpSpPr>
          <p:cNvPr id="9" name="Group 8">
            <a:extLst>
              <a:ext uri="{FF2B5EF4-FFF2-40B4-BE49-F238E27FC236}">
                <a16:creationId xmlns:a16="http://schemas.microsoft.com/office/drawing/2014/main" id="{614F7DB2-2747-44B1-8CCD-EA4CF6EABA5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5736" y="0"/>
            <a:ext cx="12229962" cy="6856214"/>
            <a:chOff x="-15736" y="0"/>
            <a:chExt cx="12229962" cy="6856214"/>
          </a:xfrm>
        </p:grpSpPr>
        <p:pic>
          <p:nvPicPr>
            <p:cNvPr id="10" name="Picture 9">
              <a:extLst>
                <a:ext uri="{FF2B5EF4-FFF2-40B4-BE49-F238E27FC236}">
                  <a16:creationId xmlns:a16="http://schemas.microsoft.com/office/drawing/2014/main" id="{6B274392-2BAA-4EFD-A7A4-941ABF7B2B14}"/>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11" name="Rectangle 10">
              <a:extLst>
                <a:ext uri="{FF2B5EF4-FFF2-40B4-BE49-F238E27FC236}">
                  <a16:creationId xmlns:a16="http://schemas.microsoft.com/office/drawing/2014/main" id="{54E9F97B-B428-4C46-8004-BC4A40DEF3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2" name="Picture 11">
              <a:extLst>
                <a:ext uri="{FF2B5EF4-FFF2-40B4-BE49-F238E27FC236}">
                  <a16:creationId xmlns:a16="http://schemas.microsoft.com/office/drawing/2014/main" id="{F6C42F04-DEA1-45C3-9F84-8B1652F9C90D}"/>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4">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3" name="Picture 12">
              <a:extLst>
                <a:ext uri="{FF2B5EF4-FFF2-40B4-BE49-F238E27FC236}">
                  <a16:creationId xmlns:a16="http://schemas.microsoft.com/office/drawing/2014/main" id="{DA860151-6D39-4EDD-99B8-908690A0DD37}"/>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4">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cxnSp>
        <p:nvCxnSpPr>
          <p:cNvPr id="15" name="Straight Connector 14">
            <a:extLst>
              <a:ext uri="{FF2B5EF4-FFF2-40B4-BE49-F238E27FC236}">
                <a16:creationId xmlns:a16="http://schemas.microsoft.com/office/drawing/2014/main" id="{2C02D87C-1E23-4B24-AFE6-A85743C72FD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useBgFill="1">
        <p:nvSpPr>
          <p:cNvPr id="17" name="Rectangle 16">
            <a:extLst>
              <a:ext uri="{FF2B5EF4-FFF2-40B4-BE49-F238E27FC236}">
                <a16:creationId xmlns:a16="http://schemas.microsoft.com/office/drawing/2014/main" id="{52723366-C73B-4ED6-ADEF-29911C6BC55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9" name="Rectangle 18">
            <a:extLst>
              <a:ext uri="{FF2B5EF4-FFF2-40B4-BE49-F238E27FC236}">
                <a16:creationId xmlns:a16="http://schemas.microsoft.com/office/drawing/2014/main" id="{847A4152-8E41-4D1C-B88C-57C5C430A69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4631" y="484632"/>
            <a:ext cx="11222737" cy="1479635"/>
          </a:xfrm>
          <a:prstGeom prst="rect">
            <a:avLst/>
          </a:prstGeom>
          <a:solidFill>
            <a:schemeClr val="tx2">
              <a:lumMod val="90000"/>
              <a:lumOff val="10000"/>
            </a:schemeClr>
          </a:solidFill>
          <a:ln>
            <a:noFill/>
          </a:ln>
          <a:effectLst>
            <a:outerShdw blurRad="50800" dist="38100" dir="5400000" algn="t" rotWithShape="0">
              <a:prstClr val="black">
                <a:alpha val="40000"/>
              </a:prstClr>
            </a:outerShdw>
          </a:effectLst>
          <a:scene3d>
            <a:camera prst="orthographicFront"/>
            <a:lightRig rig="balanced" dir="t"/>
          </a:scene3d>
          <a:sp3d>
            <a:bevelT w="6350" h="635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FAE47B10-0236-050A-77DF-166CD6E343F4}"/>
              </a:ext>
            </a:extLst>
          </p:cNvPr>
          <p:cNvSpPr>
            <a:spLocks noGrp="1"/>
          </p:cNvSpPr>
          <p:nvPr>
            <p:ph type="title"/>
          </p:nvPr>
        </p:nvSpPr>
        <p:spPr>
          <a:xfrm>
            <a:off x="804421" y="796374"/>
            <a:ext cx="10583158" cy="880027"/>
          </a:xfrm>
        </p:spPr>
        <p:txBody>
          <a:bodyPr vert="horz" lIns="91440" tIns="45720" rIns="91440" bIns="45720" rtlCol="0" anchor="ctr">
            <a:normAutofit/>
          </a:bodyPr>
          <a:lstStyle/>
          <a:p>
            <a:r>
              <a:rPr lang="en-US" dirty="0">
                <a:solidFill>
                  <a:srgbClr val="FFFFFF"/>
                </a:solidFill>
              </a:rPr>
              <a:t>NEW HEAT ILLNESS POLICY </a:t>
            </a:r>
          </a:p>
        </p:txBody>
      </p:sp>
      <p:sp>
        <p:nvSpPr>
          <p:cNvPr id="21" name="Rectangle 20">
            <a:extLst>
              <a:ext uri="{FF2B5EF4-FFF2-40B4-BE49-F238E27FC236}">
                <a16:creationId xmlns:a16="http://schemas.microsoft.com/office/drawing/2014/main" id="{999F76F5-72D4-4814-9169-8F535AEEB80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50747" y="648377"/>
            <a:ext cx="10890504" cy="1152144"/>
          </a:xfrm>
          <a:prstGeom prst="rect">
            <a:avLst/>
          </a:prstGeom>
          <a:noFill/>
          <a:ln w="15875" cap="flat">
            <a:solidFill>
              <a:schemeClr val="accent1"/>
            </a:solidFill>
            <a:miter lim="800000"/>
          </a:ln>
          <a:effectLst/>
        </p:spPr>
        <p:style>
          <a:lnRef idx="1">
            <a:schemeClr val="accent1"/>
          </a:lnRef>
          <a:fillRef idx="3">
            <a:schemeClr val="accent1"/>
          </a:fillRef>
          <a:effectRef idx="2">
            <a:schemeClr val="accent1"/>
          </a:effectRef>
          <a:fontRef idx="minor">
            <a:schemeClr val="lt1"/>
          </a:fontRef>
        </p:style>
      </p:sp>
      <p:sp>
        <p:nvSpPr>
          <p:cNvPr id="23" name="Rectangle 22">
            <a:extLst>
              <a:ext uri="{FF2B5EF4-FFF2-40B4-BE49-F238E27FC236}">
                <a16:creationId xmlns:a16="http://schemas.microsoft.com/office/drawing/2014/main" id="{C6202988-4466-42C5-B33A-AFABF051B4F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286000"/>
            <a:ext cx="12192000" cy="4572000"/>
          </a:xfrm>
          <a:prstGeom prst="rect">
            <a:avLst/>
          </a:prstGeom>
          <a:gradFill>
            <a:gsLst>
              <a:gs pos="0">
                <a:schemeClr val="bg1"/>
              </a:gs>
              <a:gs pos="30000">
                <a:schemeClr val="bg1"/>
              </a:gs>
              <a:gs pos="61000">
                <a:schemeClr val="bg2">
                  <a:lumMod val="20000"/>
                  <a:lumOff val="80000"/>
                </a:schemeClr>
              </a:gs>
              <a:gs pos="97000">
                <a:schemeClr val="bg2">
                  <a:lumMod val="70000"/>
                  <a:lumOff val="30000"/>
                </a:schemeClr>
              </a:gs>
            </a:gsLst>
            <a:path path="circle">
              <a:fillToRect l="50000" t="50000" r="50000" b="50000"/>
            </a:path>
          </a:gradFill>
          <a:ln>
            <a:noFill/>
          </a:ln>
          <a:effectLst>
            <a:innerShdw blurRad="63500" dist="50800" dir="16200000">
              <a:prstClr val="black">
                <a:alpha val="35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TextBox 3">
            <a:extLst>
              <a:ext uri="{FF2B5EF4-FFF2-40B4-BE49-F238E27FC236}">
                <a16:creationId xmlns:a16="http://schemas.microsoft.com/office/drawing/2014/main" id="{98A7D1CA-7DE0-72FB-EF2C-771B187CD2C9}"/>
              </a:ext>
            </a:extLst>
          </p:cNvPr>
          <p:cNvSpPr txBox="1"/>
          <p:nvPr/>
        </p:nvSpPr>
        <p:spPr>
          <a:xfrm>
            <a:off x="604837" y="2612255"/>
            <a:ext cx="11099356" cy="3957875"/>
          </a:xfrm>
          <a:prstGeom prst="rect">
            <a:avLst/>
          </a:prstGeom>
        </p:spPr>
        <p:txBody>
          <a:bodyPr vert="horz" lIns="91440" tIns="45720" rIns="91440" bIns="45720" rtlCol="0" anchor="t">
            <a:normAutofit/>
          </a:bodyPr>
          <a:lstStyle/>
          <a:p>
            <a:pPr marL="685800" marR="0">
              <a:spcBef>
                <a:spcPct val="20000"/>
              </a:spcBef>
              <a:spcAft>
                <a:spcPts val="600"/>
              </a:spcAft>
              <a:buClr>
                <a:schemeClr val="accent1"/>
              </a:buClr>
              <a:buSzPct val="115000"/>
              <a:buFont typeface="Arial"/>
              <a:buChar char="•"/>
            </a:pPr>
            <a:r>
              <a:rPr lang="en-US" sz="2400" dirty="0">
                <a:solidFill>
                  <a:schemeClr val="tx1">
                    <a:lumMod val="85000"/>
                    <a:lumOff val="15000"/>
                  </a:schemeClr>
                </a:solidFill>
              </a:rPr>
              <a:t>Monitoring of student athlete safety will be continuous during any physical activity. School staff should be educated on the signs and symptoms of exertional heat illness. The signs and symptoms include, but are not limited to:</a:t>
            </a:r>
          </a:p>
          <a:p>
            <a:pPr marL="685800" marR="0">
              <a:spcBef>
                <a:spcPct val="20000"/>
              </a:spcBef>
              <a:spcAft>
                <a:spcPts val="600"/>
              </a:spcAft>
              <a:buClr>
                <a:schemeClr val="accent1"/>
              </a:buClr>
              <a:buSzPct val="115000"/>
            </a:pPr>
            <a:endParaRPr lang="en-US" sz="2400" dirty="0">
              <a:solidFill>
                <a:schemeClr val="tx1">
                  <a:lumMod val="85000"/>
                  <a:lumOff val="15000"/>
                </a:schemeClr>
              </a:solidFill>
            </a:endParaRPr>
          </a:p>
          <a:p>
            <a:pPr marL="685800" marR="0">
              <a:spcBef>
                <a:spcPct val="20000"/>
              </a:spcBef>
              <a:spcAft>
                <a:spcPts val="600"/>
              </a:spcAft>
              <a:buClr>
                <a:schemeClr val="accent1"/>
              </a:buClr>
              <a:buSzPct val="115000"/>
              <a:buFont typeface="Arial"/>
              <a:buChar char="•"/>
            </a:pPr>
            <a:r>
              <a:rPr lang="en-US" sz="2400" dirty="0">
                <a:solidFill>
                  <a:schemeClr val="tx1">
                    <a:lumMod val="85000"/>
                    <a:lumOff val="15000"/>
                  </a:schemeClr>
                </a:solidFill>
              </a:rPr>
              <a:t>	</a:t>
            </a:r>
            <a:r>
              <a:rPr lang="en-US" sz="2400" b="1" dirty="0">
                <a:solidFill>
                  <a:schemeClr val="tx1">
                    <a:lumMod val="85000"/>
                    <a:lumOff val="15000"/>
                  </a:schemeClr>
                </a:solidFill>
              </a:rPr>
              <a:t>Headache, confusion or “out of it” look, disorientation, or dizziness, altered consciousness or coma, nausea or vomiting, diarrhea, hot and moist or dry skin. A rectal temperature greater than 104 F at time of incident indicates exertional heat stroke. </a:t>
            </a:r>
          </a:p>
          <a:p>
            <a:pPr marL="685800" marR="0">
              <a:spcBef>
                <a:spcPct val="20000"/>
              </a:spcBef>
              <a:spcAft>
                <a:spcPts val="600"/>
              </a:spcAft>
              <a:buClr>
                <a:schemeClr val="accent1"/>
              </a:buClr>
              <a:buSzPct val="115000"/>
              <a:buFont typeface="Arial"/>
              <a:buChar char="•"/>
            </a:pPr>
            <a:endParaRPr lang="en-US" b="1" dirty="0">
              <a:solidFill>
                <a:schemeClr val="tx1">
                  <a:lumMod val="85000"/>
                  <a:lumOff val="15000"/>
                </a:schemeClr>
              </a:solidFill>
            </a:endParaRPr>
          </a:p>
        </p:txBody>
      </p:sp>
      <p:pic>
        <p:nvPicPr>
          <p:cNvPr id="5" name="Picture 4" descr="Icon&#10;&#10;Description automatically generated">
            <a:extLst>
              <a:ext uri="{FF2B5EF4-FFF2-40B4-BE49-F238E27FC236}">
                <a16:creationId xmlns:a16="http://schemas.microsoft.com/office/drawing/2014/main" id="{B99E4986-1E5D-61F5-E15D-B1EA84258925}"/>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0130477" y="607813"/>
            <a:ext cx="1331609" cy="1192707"/>
          </a:xfrm>
          <a:prstGeom prst="rect">
            <a:avLst/>
          </a:prstGeom>
        </p:spPr>
      </p:pic>
    </p:spTree>
    <p:extLst>
      <p:ext uri="{BB962C8B-B14F-4D97-AF65-F5344CB8AC3E}">
        <p14:creationId xmlns:p14="http://schemas.microsoft.com/office/powerpoint/2010/main" val="9190847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52723366-C73B-4ED6-ADEF-29911C6BC55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0" name="Rectangle 9">
            <a:extLst>
              <a:ext uri="{FF2B5EF4-FFF2-40B4-BE49-F238E27FC236}">
                <a16:creationId xmlns:a16="http://schemas.microsoft.com/office/drawing/2014/main" id="{847A4152-8E41-4D1C-B88C-57C5C430A69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4631" y="484632"/>
            <a:ext cx="11222737" cy="1479635"/>
          </a:xfrm>
          <a:prstGeom prst="rect">
            <a:avLst/>
          </a:prstGeom>
          <a:solidFill>
            <a:schemeClr val="tx2">
              <a:lumMod val="90000"/>
              <a:lumOff val="10000"/>
            </a:schemeClr>
          </a:solidFill>
          <a:ln>
            <a:noFill/>
          </a:ln>
          <a:effectLst>
            <a:outerShdw blurRad="50800" dist="38100" dir="5400000" algn="t" rotWithShape="0">
              <a:prstClr val="black">
                <a:alpha val="40000"/>
              </a:prstClr>
            </a:outerShdw>
          </a:effectLst>
          <a:scene3d>
            <a:camera prst="orthographicFront"/>
            <a:lightRig rig="balanced" dir="t"/>
          </a:scene3d>
          <a:sp3d>
            <a:bevelT w="6350" h="635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5F59FBBA-C246-9923-3D07-7B5D13ED01CF}"/>
              </a:ext>
            </a:extLst>
          </p:cNvPr>
          <p:cNvSpPr>
            <a:spLocks noGrp="1"/>
          </p:cNvSpPr>
          <p:nvPr>
            <p:ph type="title"/>
          </p:nvPr>
        </p:nvSpPr>
        <p:spPr>
          <a:xfrm>
            <a:off x="804421" y="796374"/>
            <a:ext cx="10583158" cy="880027"/>
          </a:xfrm>
        </p:spPr>
        <p:txBody>
          <a:bodyPr>
            <a:normAutofit/>
          </a:bodyPr>
          <a:lstStyle/>
          <a:p>
            <a:r>
              <a:rPr lang="en-US" dirty="0">
                <a:solidFill>
                  <a:srgbClr val="FFFFFF"/>
                </a:solidFill>
              </a:rPr>
              <a:t>NEW HEAT ILLNESS POLICY</a:t>
            </a:r>
          </a:p>
        </p:txBody>
      </p:sp>
      <p:sp>
        <p:nvSpPr>
          <p:cNvPr id="12" name="Rectangle 11">
            <a:extLst>
              <a:ext uri="{FF2B5EF4-FFF2-40B4-BE49-F238E27FC236}">
                <a16:creationId xmlns:a16="http://schemas.microsoft.com/office/drawing/2014/main" id="{999F76F5-72D4-4814-9169-8F535AEEB80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50747" y="648377"/>
            <a:ext cx="10890504" cy="1152144"/>
          </a:xfrm>
          <a:prstGeom prst="rect">
            <a:avLst/>
          </a:prstGeom>
          <a:noFill/>
          <a:ln w="15875" cap="flat">
            <a:solidFill>
              <a:schemeClr val="accent1"/>
            </a:solidFill>
            <a:miter lim="800000"/>
          </a:ln>
          <a:effectLst/>
        </p:spPr>
        <p:style>
          <a:lnRef idx="1">
            <a:schemeClr val="accent1"/>
          </a:lnRef>
          <a:fillRef idx="3">
            <a:schemeClr val="accent1"/>
          </a:fillRef>
          <a:effectRef idx="2">
            <a:schemeClr val="accent1"/>
          </a:effectRef>
          <a:fontRef idx="minor">
            <a:schemeClr val="lt1"/>
          </a:fontRef>
        </p:style>
      </p:sp>
      <p:sp>
        <p:nvSpPr>
          <p:cNvPr id="14" name="Rectangle 13">
            <a:extLst>
              <a:ext uri="{FF2B5EF4-FFF2-40B4-BE49-F238E27FC236}">
                <a16:creationId xmlns:a16="http://schemas.microsoft.com/office/drawing/2014/main" id="{C6202988-4466-42C5-B33A-AFABF051B4F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286000"/>
            <a:ext cx="12192000" cy="4572000"/>
          </a:xfrm>
          <a:prstGeom prst="rect">
            <a:avLst/>
          </a:prstGeom>
          <a:gradFill>
            <a:gsLst>
              <a:gs pos="0">
                <a:schemeClr val="bg1"/>
              </a:gs>
              <a:gs pos="30000">
                <a:schemeClr val="bg1"/>
              </a:gs>
              <a:gs pos="61000">
                <a:schemeClr val="bg2">
                  <a:lumMod val="20000"/>
                  <a:lumOff val="80000"/>
                </a:schemeClr>
              </a:gs>
              <a:gs pos="97000">
                <a:schemeClr val="bg2">
                  <a:lumMod val="70000"/>
                  <a:lumOff val="30000"/>
                </a:schemeClr>
              </a:gs>
            </a:gsLst>
            <a:path path="circle">
              <a:fillToRect l="50000" t="50000" r="50000" b="50000"/>
            </a:path>
          </a:gradFill>
          <a:ln>
            <a:noFill/>
          </a:ln>
          <a:effectLst>
            <a:innerShdw blurRad="63500" dist="50800" dir="16200000">
              <a:prstClr val="black">
                <a:alpha val="35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90A6BE33-E4A8-DEBB-ED2E-F46DAEB5AF00}"/>
              </a:ext>
            </a:extLst>
          </p:cNvPr>
          <p:cNvSpPr>
            <a:spLocks noGrp="1"/>
          </p:cNvSpPr>
          <p:nvPr>
            <p:ph idx="1"/>
          </p:nvPr>
        </p:nvSpPr>
        <p:spPr>
          <a:xfrm>
            <a:off x="650746" y="2612255"/>
            <a:ext cx="11056621" cy="3900511"/>
          </a:xfrm>
        </p:spPr>
        <p:txBody>
          <a:bodyPr>
            <a:normAutofit/>
          </a:bodyPr>
          <a:lstStyle/>
          <a:p>
            <a:pPr marL="400050" marR="0" indent="0">
              <a:lnSpc>
                <a:spcPct val="90000"/>
              </a:lnSpc>
              <a:spcBef>
                <a:spcPts val="0"/>
              </a:spcBef>
              <a:spcAft>
                <a:spcPts val="0"/>
              </a:spcAft>
              <a:buNone/>
            </a:pPr>
            <a:r>
              <a:rPr lang="en-US" sz="2000" b="1" dirty="0">
                <a:effectLst/>
                <a:latin typeface="Calibri" panose="020F0502020204030204" pitchFamily="34" charset="0"/>
                <a:ea typeface="Calibri" panose="020F0502020204030204" pitchFamily="34" charset="0"/>
                <a:cs typeface="Times New Roman" panose="02020603050405020304" pitchFamily="18" charset="0"/>
              </a:rPr>
              <a:t>If a student athlete is suspected of having exertional heat stroke, EMS must be called immediately. However, anyone with exertional heat stroke must be COOLED FIRST and then transported by EMS.</a:t>
            </a:r>
          </a:p>
          <a:p>
            <a:pPr marL="400050" marR="0" indent="0">
              <a:lnSpc>
                <a:spcPct val="90000"/>
              </a:lnSpc>
              <a:spcBef>
                <a:spcPts val="0"/>
              </a:spcBef>
              <a:spcAft>
                <a:spcPts val="0"/>
              </a:spcAft>
              <a:buNone/>
            </a:pPr>
            <a:endParaRPr lang="en-US" sz="2000" dirty="0">
              <a:effectLst/>
              <a:latin typeface="Calibri" panose="020F0502020204030204" pitchFamily="34" charset="0"/>
              <a:ea typeface="Calibri" panose="020F0502020204030204" pitchFamily="34" charset="0"/>
              <a:cs typeface="Times New Roman" panose="02020603050405020304" pitchFamily="18" charset="0"/>
            </a:endParaRPr>
          </a:p>
          <a:p>
            <a:pPr marL="400050" marR="0" indent="0">
              <a:lnSpc>
                <a:spcPct val="90000"/>
              </a:lnSpc>
              <a:spcBef>
                <a:spcPts val="0"/>
              </a:spcBef>
              <a:spcAft>
                <a:spcPts val="0"/>
              </a:spcAft>
              <a:buNone/>
            </a:pPr>
            <a:endParaRPr lang="en-US" sz="2000" dirty="0">
              <a:effectLst/>
              <a:latin typeface="Calibri" panose="020F0502020204030204" pitchFamily="34" charset="0"/>
              <a:ea typeface="Calibri" panose="020F0502020204030204" pitchFamily="34" charset="0"/>
              <a:cs typeface="Times New Roman" panose="02020603050405020304" pitchFamily="18" charset="0"/>
            </a:endParaRP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A cooling zone must be designated at each practice site. Treatment must include minimum:</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-Removing excess clothing</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-Placing patient in a cold-water immersion tub (35-59 F), or ice floating on top of tub if no   thermometer available to check water temperature</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a:t>
            </a:r>
          </a:p>
          <a:p>
            <a:pPr marL="400050" marR="0" indent="0">
              <a:lnSpc>
                <a:spcPct val="90000"/>
              </a:lnSpc>
              <a:spcBef>
                <a:spcPts val="0"/>
              </a:spcBef>
              <a:spcAft>
                <a:spcPts val="80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Once diagnosed with exertional heat illness, the student athlete must complete a rest period and/or obtain medical clearance from a physician before returning to play, depending on the type of illness diagnosed. </a:t>
            </a:r>
          </a:p>
          <a:p>
            <a:pPr>
              <a:lnSpc>
                <a:spcPct val="90000"/>
              </a:lnSpc>
            </a:pPr>
            <a:endParaRPr lang="en-US" sz="1700" dirty="0"/>
          </a:p>
        </p:txBody>
      </p:sp>
      <p:pic>
        <p:nvPicPr>
          <p:cNvPr id="5" name="Picture 4" descr="Icon&#10;&#10;Description automatically generated">
            <a:extLst>
              <a:ext uri="{FF2B5EF4-FFF2-40B4-BE49-F238E27FC236}">
                <a16:creationId xmlns:a16="http://schemas.microsoft.com/office/drawing/2014/main" id="{E647677B-5B3E-35DC-BA31-33D6D0A3A33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021515" y="553452"/>
            <a:ext cx="1366064" cy="1223568"/>
          </a:xfrm>
          <a:prstGeom prst="rect">
            <a:avLst/>
          </a:prstGeom>
        </p:spPr>
      </p:pic>
    </p:spTree>
    <p:extLst>
      <p:ext uri="{BB962C8B-B14F-4D97-AF65-F5344CB8AC3E}">
        <p14:creationId xmlns:p14="http://schemas.microsoft.com/office/powerpoint/2010/main" val="410451176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CHEER INJURY REPORT – ONLINE ONLY</a:t>
            </a:r>
          </a:p>
        </p:txBody>
      </p:sp>
      <p:sp>
        <p:nvSpPr>
          <p:cNvPr id="3" name="Content Placeholder 2"/>
          <p:cNvSpPr>
            <a:spLocks noGrp="1"/>
          </p:cNvSpPr>
          <p:nvPr>
            <p:ph sz="half" idx="1"/>
          </p:nvPr>
        </p:nvSpPr>
        <p:spPr/>
        <p:txBody>
          <a:bodyPr>
            <a:normAutofit fontScale="92500" lnSpcReduction="10000"/>
          </a:bodyPr>
          <a:lstStyle/>
          <a:p>
            <a:r>
              <a:rPr lang="en-US" dirty="0"/>
              <a:t>Cheer injury report is now a fillable, online form</a:t>
            </a:r>
          </a:p>
          <a:p>
            <a:r>
              <a:rPr lang="en-US" dirty="0"/>
              <a:t>Located on cheer webpage</a:t>
            </a:r>
          </a:p>
          <a:p>
            <a:r>
              <a:rPr lang="en-US" dirty="0"/>
              <a:t>Best to report injuries as they occur rather than wait until deadline</a:t>
            </a:r>
          </a:p>
          <a:p>
            <a:r>
              <a:rPr lang="en-US" dirty="0"/>
              <a:t>Due Dates:</a:t>
            </a:r>
          </a:p>
          <a:p>
            <a:pPr lvl="1"/>
            <a:r>
              <a:rPr lang="en-US" dirty="0"/>
              <a:t>MS – March 1</a:t>
            </a:r>
          </a:p>
          <a:p>
            <a:pPr lvl="1"/>
            <a:r>
              <a:rPr lang="en-US" dirty="0"/>
              <a:t>HS – March 22</a:t>
            </a:r>
          </a:p>
        </p:txBody>
      </p:sp>
      <p:pic>
        <p:nvPicPr>
          <p:cNvPr id="5" name="Content Placeholder 4"/>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6645974" y="2560638"/>
            <a:ext cx="3789552" cy="3309937"/>
          </a:xfrm>
        </p:spPr>
      </p:pic>
    </p:spTree>
    <p:extLst>
      <p:ext uri="{BB962C8B-B14F-4D97-AF65-F5344CB8AC3E}">
        <p14:creationId xmlns:p14="http://schemas.microsoft.com/office/powerpoint/2010/main" val="345971883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DATES</a:t>
            </a:r>
          </a:p>
        </p:txBody>
      </p:sp>
      <p:sp>
        <p:nvSpPr>
          <p:cNvPr id="3" name="Content Placeholder 2"/>
          <p:cNvSpPr>
            <a:spLocks noGrp="1"/>
          </p:cNvSpPr>
          <p:nvPr>
            <p:ph sz="half" idx="1"/>
          </p:nvPr>
        </p:nvSpPr>
        <p:spPr/>
        <p:txBody>
          <a:bodyPr>
            <a:normAutofit fontScale="92500" lnSpcReduction="10000"/>
          </a:bodyPr>
          <a:lstStyle/>
          <a:p>
            <a:r>
              <a:rPr lang="en-US" dirty="0"/>
              <a:t>High School</a:t>
            </a:r>
          </a:p>
          <a:p>
            <a:r>
              <a:rPr lang="en-US" dirty="0"/>
              <a:t>Season Starts – August 1</a:t>
            </a:r>
          </a:p>
          <a:p>
            <a:r>
              <a:rPr lang="en-US" dirty="0"/>
              <a:t>Regional – November 5</a:t>
            </a:r>
          </a:p>
          <a:p>
            <a:r>
              <a:rPr lang="en-US" dirty="0"/>
              <a:t>State – December 10</a:t>
            </a:r>
          </a:p>
          <a:p>
            <a:r>
              <a:rPr lang="en-US" dirty="0"/>
              <a:t>Release Date – Elimination from regional OR state competition</a:t>
            </a:r>
          </a:p>
          <a:p>
            <a:r>
              <a:rPr lang="en-US" dirty="0"/>
              <a:t>All forms due October 5 – Send all forms to Cindy only</a:t>
            </a:r>
          </a:p>
        </p:txBody>
      </p:sp>
      <p:sp>
        <p:nvSpPr>
          <p:cNvPr id="4" name="Content Placeholder 3"/>
          <p:cNvSpPr>
            <a:spLocks noGrp="1"/>
          </p:cNvSpPr>
          <p:nvPr>
            <p:ph sz="half" idx="2"/>
          </p:nvPr>
        </p:nvSpPr>
        <p:spPr/>
        <p:txBody>
          <a:bodyPr>
            <a:normAutofit fontScale="92500" lnSpcReduction="10000"/>
          </a:bodyPr>
          <a:lstStyle/>
          <a:p>
            <a:r>
              <a:rPr lang="en-US" dirty="0"/>
              <a:t>Middle School</a:t>
            </a:r>
          </a:p>
          <a:p>
            <a:r>
              <a:rPr lang="en-US" dirty="0"/>
              <a:t>Season Starts – August 8</a:t>
            </a:r>
          </a:p>
          <a:p>
            <a:r>
              <a:rPr lang="en-US" dirty="0"/>
              <a:t>Season Ends – February 25</a:t>
            </a:r>
          </a:p>
          <a:p>
            <a:r>
              <a:rPr lang="en-US" dirty="0"/>
              <a:t>Release Date – End of county or conference cheer championship (If no championship, release after regional)</a:t>
            </a:r>
          </a:p>
          <a:p>
            <a:endParaRPr lang="en-US"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187477" y="1246690"/>
            <a:ext cx="914400" cy="914400"/>
          </a:xfrm>
          <a:prstGeom prst="rect">
            <a:avLst/>
          </a:prstGeom>
        </p:spPr>
      </p:pic>
    </p:spTree>
    <p:extLst>
      <p:ext uri="{BB962C8B-B14F-4D97-AF65-F5344CB8AC3E}">
        <p14:creationId xmlns:p14="http://schemas.microsoft.com/office/powerpoint/2010/main" val="219905585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2022 JUDGE AND CHOREOGRAPHER CLINICS</a:t>
            </a:r>
          </a:p>
        </p:txBody>
      </p:sp>
      <p:sp>
        <p:nvSpPr>
          <p:cNvPr id="3" name="Content Placeholder 2"/>
          <p:cNvSpPr>
            <a:spLocks noGrp="1"/>
          </p:cNvSpPr>
          <p:nvPr>
            <p:ph sz="half" idx="1"/>
          </p:nvPr>
        </p:nvSpPr>
        <p:spPr/>
        <p:txBody>
          <a:bodyPr>
            <a:normAutofit fontScale="77500" lnSpcReduction="20000"/>
          </a:bodyPr>
          <a:lstStyle/>
          <a:p>
            <a:endParaRPr lang="en-US" dirty="0"/>
          </a:p>
          <a:p>
            <a:endParaRPr lang="en-US" dirty="0"/>
          </a:p>
        </p:txBody>
      </p:sp>
      <p:sp>
        <p:nvSpPr>
          <p:cNvPr id="4" name="Content Placeholder 3"/>
          <p:cNvSpPr>
            <a:spLocks noGrp="1"/>
          </p:cNvSpPr>
          <p:nvPr>
            <p:ph sz="half" idx="2"/>
          </p:nvPr>
        </p:nvSpPr>
        <p:spPr/>
        <p:txBody>
          <a:bodyPr>
            <a:normAutofit fontScale="77500" lnSpcReduction="20000"/>
          </a:bodyPr>
          <a:lstStyle/>
          <a:p>
            <a:r>
              <a:rPr lang="en-US" dirty="0"/>
              <a:t>Required for all first time AND returning judges and choreographers</a:t>
            </a:r>
          </a:p>
          <a:p>
            <a:r>
              <a:rPr lang="en-US" dirty="0"/>
              <a:t>All choreographers required to successfully complete background check prior to working with teams. Good for 3 years</a:t>
            </a:r>
          </a:p>
          <a:p>
            <a:r>
              <a:rPr lang="en-US" dirty="0"/>
              <a:t>Judges must complete exam</a:t>
            </a:r>
          </a:p>
          <a:p>
            <a:r>
              <a:rPr lang="en-US" dirty="0"/>
              <a:t>July 30 – 2:00-5:00 – WVSSAC Office</a:t>
            </a:r>
          </a:p>
          <a:p>
            <a:r>
              <a:rPr lang="en-US" dirty="0"/>
              <a:t>August 6 – 1:00-4:00 – East Fairmont HS</a:t>
            </a:r>
          </a:p>
          <a:p>
            <a:r>
              <a:rPr lang="en-US" dirty="0"/>
              <a:t>$20.00 fee for each participant</a:t>
            </a:r>
          </a:p>
          <a:p>
            <a:r>
              <a:rPr lang="en-US" dirty="0"/>
              <a:t>Registration will be on site</a:t>
            </a:r>
          </a:p>
          <a:p>
            <a:endParaRPr lang="en-US" dirty="0"/>
          </a:p>
          <a:p>
            <a:endParaRPr lang="en-US"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377294" y="3116424"/>
            <a:ext cx="3048288" cy="2287493"/>
          </a:xfrm>
          <a:prstGeom prst="rect">
            <a:avLst/>
          </a:prstGeom>
        </p:spPr>
      </p:pic>
    </p:spTree>
    <p:extLst>
      <p:ext uri="{BB962C8B-B14F-4D97-AF65-F5344CB8AC3E}">
        <p14:creationId xmlns:p14="http://schemas.microsoft.com/office/powerpoint/2010/main" val="130240860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B13F16-229C-9CAE-F1BB-9C036594987A}"/>
              </a:ext>
            </a:extLst>
          </p:cNvPr>
          <p:cNvSpPr>
            <a:spLocks noGrp="1"/>
          </p:cNvSpPr>
          <p:nvPr>
            <p:ph type="title"/>
          </p:nvPr>
        </p:nvSpPr>
        <p:spPr/>
        <p:txBody>
          <a:bodyPr/>
          <a:lstStyle/>
          <a:p>
            <a:r>
              <a:rPr lang="en-US" dirty="0"/>
              <a:t>OUTSIDE ASSISTANCE DAYS</a:t>
            </a:r>
          </a:p>
        </p:txBody>
      </p:sp>
      <p:sp>
        <p:nvSpPr>
          <p:cNvPr id="3" name="Content Placeholder 2">
            <a:extLst>
              <a:ext uri="{FF2B5EF4-FFF2-40B4-BE49-F238E27FC236}">
                <a16:creationId xmlns:a16="http://schemas.microsoft.com/office/drawing/2014/main" id="{3E47DC69-0C12-D830-5D22-5F6170F6C7EC}"/>
              </a:ext>
            </a:extLst>
          </p:cNvPr>
          <p:cNvSpPr>
            <a:spLocks noGrp="1"/>
          </p:cNvSpPr>
          <p:nvPr>
            <p:ph idx="1"/>
          </p:nvPr>
        </p:nvSpPr>
        <p:spPr/>
        <p:txBody>
          <a:bodyPr/>
          <a:lstStyle/>
          <a:p>
            <a:r>
              <a:rPr lang="en-US" dirty="0"/>
              <a:t>EACH SCHOOL HAS </a:t>
            </a:r>
            <a:r>
              <a:rPr lang="en-US" u="sng" dirty="0"/>
              <a:t>5 OUTSIDE ASSISTANCE DAYS WITH A CHOREOGRAPHER.</a:t>
            </a:r>
          </a:p>
          <a:p>
            <a:r>
              <a:rPr lang="en-US" u="sng" dirty="0"/>
              <a:t>FORM IS TO BE SUBMITTED TO SCHOOL ADMINISTRATOR AND KEPT ON FILE AT THE SCHOOL.  DO NOT SUBMIT TO WVSSAC OFFICE.</a:t>
            </a:r>
          </a:p>
          <a:p>
            <a:endParaRPr lang="en-US" dirty="0"/>
          </a:p>
        </p:txBody>
      </p:sp>
      <p:pic>
        <p:nvPicPr>
          <p:cNvPr id="5" name="Picture 4" descr="A picture containing hot pepper, pepper, vegetable&#10;&#10;Description automatically generated">
            <a:extLst>
              <a:ext uri="{FF2B5EF4-FFF2-40B4-BE49-F238E27FC236}">
                <a16:creationId xmlns:a16="http://schemas.microsoft.com/office/drawing/2014/main" id="{A1CA99E0-8F86-7743-6990-82E18BF46B2C}"/>
              </a:ext>
            </a:extLst>
          </p:cNvPr>
          <p:cNvPicPr>
            <a:picLocks noChangeAspect="1"/>
          </p:cNvPicPr>
          <p:nvPr/>
        </p:nvPicPr>
        <p:blipFill>
          <a:blip r:embed="rId2">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8120543" y="4405668"/>
            <a:ext cx="2107814" cy="1470200"/>
          </a:xfrm>
          <a:prstGeom prst="rect">
            <a:avLst/>
          </a:prstGeom>
        </p:spPr>
      </p:pic>
      <p:sp>
        <p:nvSpPr>
          <p:cNvPr id="6" name="TextBox 5">
            <a:extLst>
              <a:ext uri="{FF2B5EF4-FFF2-40B4-BE49-F238E27FC236}">
                <a16:creationId xmlns:a16="http://schemas.microsoft.com/office/drawing/2014/main" id="{9ABE2E69-BA0F-7E34-9DF3-591053BC1FF7}"/>
              </a:ext>
            </a:extLst>
          </p:cNvPr>
          <p:cNvSpPr txBox="1"/>
          <p:nvPr/>
        </p:nvSpPr>
        <p:spPr>
          <a:xfrm>
            <a:off x="8826759" y="6146801"/>
            <a:ext cx="1401598" cy="230832"/>
          </a:xfrm>
          <a:prstGeom prst="rect">
            <a:avLst/>
          </a:prstGeom>
          <a:noFill/>
        </p:spPr>
        <p:txBody>
          <a:bodyPr wrap="square" rtlCol="0">
            <a:spAutoFit/>
          </a:bodyPr>
          <a:lstStyle/>
          <a:p>
            <a:r>
              <a:rPr lang="en-US" sz="900" dirty="0"/>
              <a:t> </a:t>
            </a:r>
            <a:r>
              <a:rPr lang="en-US" sz="900" dirty="0">
                <a:hlinkClick r:id="rId4" tooltip="https://creativecommons.org/licenses/by/3.0/"/>
              </a:rPr>
              <a:t>CC BY</a:t>
            </a:r>
            <a:endParaRPr lang="en-US" sz="900" dirty="0"/>
          </a:p>
        </p:txBody>
      </p:sp>
    </p:spTree>
    <p:extLst>
      <p:ext uri="{BB962C8B-B14F-4D97-AF65-F5344CB8AC3E}">
        <p14:creationId xmlns:p14="http://schemas.microsoft.com/office/powerpoint/2010/main" val="293227543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GENERAL INFORMATION</a:t>
            </a:r>
          </a:p>
        </p:txBody>
      </p:sp>
      <p:sp>
        <p:nvSpPr>
          <p:cNvPr id="3" name="Content Placeholder 2"/>
          <p:cNvSpPr>
            <a:spLocks noGrp="1"/>
          </p:cNvSpPr>
          <p:nvPr>
            <p:ph idx="1"/>
          </p:nvPr>
        </p:nvSpPr>
        <p:spPr/>
        <p:txBody>
          <a:bodyPr>
            <a:normAutofit fontScale="70000" lnSpcReduction="20000"/>
          </a:bodyPr>
          <a:lstStyle/>
          <a:p>
            <a:r>
              <a:rPr lang="en-US" dirty="0"/>
              <a:t>Out of season coaching – 3 week window and  12 flex days. </a:t>
            </a:r>
            <a:r>
              <a:rPr lang="en-US" u="sng" dirty="0"/>
              <a:t>Flex days must be approved in advance by principal!</a:t>
            </a:r>
          </a:p>
          <a:p>
            <a:r>
              <a:rPr lang="en-US" dirty="0"/>
              <a:t>Sanctioning – New changes. See upcoming slide.</a:t>
            </a:r>
          </a:p>
          <a:p>
            <a:r>
              <a:rPr lang="en-US" dirty="0"/>
              <a:t>Non school participation rule – if violated, athlete is ineligible for remainder of the season</a:t>
            </a:r>
          </a:p>
          <a:p>
            <a:r>
              <a:rPr lang="en-US" dirty="0"/>
              <a:t>Physicals- must have before first practice.  Must be dated after May 1. </a:t>
            </a:r>
          </a:p>
          <a:p>
            <a:r>
              <a:rPr lang="en-US" dirty="0"/>
              <a:t>Non educator coaches – One year authorization required from WVDE</a:t>
            </a:r>
          </a:p>
          <a:p>
            <a:r>
              <a:rPr lang="en-US" dirty="0"/>
              <a:t>Outside assistance (choreographer) days – 5 (6 if qualify for state competition)</a:t>
            </a:r>
          </a:p>
          <a:p>
            <a:r>
              <a:rPr lang="en-US" dirty="0"/>
              <a:t>70% participation rule</a:t>
            </a:r>
          </a:p>
          <a:p>
            <a:r>
              <a:rPr lang="en-US" dirty="0"/>
              <a:t>Music copyright and licensing – </a:t>
            </a:r>
            <a:r>
              <a:rPr lang="en-US" dirty="0">
                <a:solidFill>
                  <a:schemeClr val="tx1"/>
                </a:solidFill>
                <a:hlinkClick r:id="rId3">
                  <a:extLst>
                    <a:ext uri="{A12FA001-AC4F-418D-AE19-62706E023703}">
                      <ahyp:hlinkClr xmlns:ahyp="http://schemas.microsoft.com/office/drawing/2018/hyperlinkcolor" val="tx"/>
                    </a:ext>
                  </a:extLst>
                </a:hlinkClick>
              </a:rPr>
              <a:t>www.usacheer.net/music</a:t>
            </a:r>
            <a:r>
              <a:rPr lang="en-US" dirty="0">
                <a:solidFill>
                  <a:schemeClr val="tx1"/>
                </a:solidFill>
              </a:rPr>
              <a:t> </a:t>
            </a:r>
            <a:r>
              <a:rPr lang="en-US" dirty="0"/>
              <a:t>for list of approved providers</a:t>
            </a:r>
          </a:p>
          <a:p>
            <a:r>
              <a:rPr lang="en-US" dirty="0"/>
              <a:t>Fundraising – follow county and state policies and procedures</a:t>
            </a:r>
          </a:p>
          <a:p>
            <a:endParaRPr lang="en-US" dirty="0"/>
          </a:p>
        </p:txBody>
      </p:sp>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117524" y="3910293"/>
            <a:ext cx="1070937" cy="1248713"/>
          </a:xfrm>
          <a:prstGeom prst="rect">
            <a:avLst/>
          </a:prstGeom>
        </p:spPr>
      </p:pic>
    </p:spTree>
    <p:extLst>
      <p:ext uri="{BB962C8B-B14F-4D97-AF65-F5344CB8AC3E}">
        <p14:creationId xmlns:p14="http://schemas.microsoft.com/office/powerpoint/2010/main" val="29755402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ELIGIBILITY AND ROSTERS</a:t>
            </a:r>
          </a:p>
        </p:txBody>
      </p:sp>
      <p:sp>
        <p:nvSpPr>
          <p:cNvPr id="3" name="Content Placeholder 2"/>
          <p:cNvSpPr>
            <a:spLocks noGrp="1"/>
          </p:cNvSpPr>
          <p:nvPr>
            <p:ph sz="half" idx="1"/>
          </p:nvPr>
        </p:nvSpPr>
        <p:spPr/>
        <p:txBody>
          <a:bodyPr/>
          <a:lstStyle/>
          <a:p>
            <a:r>
              <a:rPr lang="en-US" dirty="0"/>
              <a:t>Schools must submit eligibility and roster forms online prior to the first contest.</a:t>
            </a:r>
          </a:p>
          <a:p>
            <a:r>
              <a:rPr lang="en-US" dirty="0"/>
              <a:t>Fines assessed if not completed.</a:t>
            </a:r>
          </a:p>
          <a:p>
            <a:r>
              <a:rPr lang="en-US" dirty="0"/>
              <a:t>Please work with athletic director and school administrators to complete both and submit online.</a:t>
            </a:r>
          </a:p>
        </p:txBody>
      </p:sp>
      <p:pic>
        <p:nvPicPr>
          <p:cNvPr id="5" name="Content Placeholder 4"/>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6885781" y="2560638"/>
            <a:ext cx="3309937" cy="3309937"/>
          </a:xfrm>
        </p:spPr>
      </p:pic>
    </p:spTree>
    <p:extLst>
      <p:ext uri="{BB962C8B-B14F-4D97-AF65-F5344CB8AC3E}">
        <p14:creationId xmlns:p14="http://schemas.microsoft.com/office/powerpoint/2010/main" val="89771720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REGIONAL COMPETITION</a:t>
            </a:r>
            <a:br>
              <a:rPr lang="en-US" dirty="0"/>
            </a:br>
            <a:r>
              <a:rPr lang="en-US" dirty="0"/>
              <a:t> November 5, 2022</a:t>
            </a:r>
          </a:p>
        </p:txBody>
      </p:sp>
      <p:sp>
        <p:nvSpPr>
          <p:cNvPr id="3" name="Content Placeholder 2"/>
          <p:cNvSpPr>
            <a:spLocks noGrp="1"/>
          </p:cNvSpPr>
          <p:nvPr>
            <p:ph sz="half" idx="1"/>
          </p:nvPr>
        </p:nvSpPr>
        <p:spPr/>
        <p:txBody>
          <a:bodyPr>
            <a:normAutofit fontScale="92500" lnSpcReduction="10000"/>
          </a:bodyPr>
          <a:lstStyle/>
          <a:p>
            <a:r>
              <a:rPr lang="en-US" dirty="0"/>
              <a:t>Schools that do not compete in regionals are not eligible for any competition for 365 days.  </a:t>
            </a:r>
          </a:p>
          <a:p>
            <a:r>
              <a:rPr lang="en-US" dirty="0"/>
              <a:t>If you are not going to participate, please notify the WVSSAC office by October 1 (on letterhead from school principal).</a:t>
            </a:r>
          </a:p>
          <a:p>
            <a:r>
              <a:rPr lang="en-US" dirty="0"/>
              <a:t>Sites and Order of Performance – See Interscholastic. </a:t>
            </a:r>
          </a:p>
        </p:txBody>
      </p:sp>
      <p:pic>
        <p:nvPicPr>
          <p:cNvPr id="8" name="Content Placeholder 7" descr="A picture containing hot pepper, pepper, vegetable&#10;&#10;Description automatically generated">
            <a:extLst>
              <a:ext uri="{FF2B5EF4-FFF2-40B4-BE49-F238E27FC236}">
                <a16:creationId xmlns:a16="http://schemas.microsoft.com/office/drawing/2014/main" id="{ECF7BB59-2365-A1FE-6A76-C3611899E4B6}"/>
              </a:ext>
            </a:extLst>
          </p:cNvPr>
          <p:cNvPicPr>
            <a:picLocks noGrp="1" noChangeAspect="1"/>
          </p:cNvPicPr>
          <p:nvPr>
            <p:ph sz="half" idx="2"/>
          </p:nvPr>
        </p:nvPicPr>
        <p:blipFill>
          <a:blip r:embed="rId3">
            <a:extLst>
              <a:ext uri="{28A0092B-C50C-407E-A947-70E740481C1C}">
                <a14:useLocalDpi xmlns:a14="http://schemas.microsoft.com/office/drawing/2010/main" val="0"/>
              </a:ext>
              <a:ext uri="{837473B0-CC2E-450A-ABE3-18F120FF3D39}">
                <a1611:picAttrSrcUrl xmlns:a1611="http://schemas.microsoft.com/office/drawing/2016/11/main" r:id="rId4"/>
              </a:ext>
            </a:extLst>
          </a:blip>
          <a:stretch>
            <a:fillRect/>
          </a:stretch>
        </p:blipFill>
        <p:spPr>
          <a:xfrm>
            <a:off x="6181725" y="2570187"/>
            <a:ext cx="4718050" cy="3290839"/>
          </a:xfrm>
        </p:spPr>
      </p:pic>
    </p:spTree>
    <p:extLst>
      <p:ext uri="{BB962C8B-B14F-4D97-AF65-F5344CB8AC3E}">
        <p14:creationId xmlns:p14="http://schemas.microsoft.com/office/powerpoint/2010/main" val="144429349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LEGAL DUTIES OF A COACH</a:t>
            </a:r>
          </a:p>
        </p:txBody>
      </p:sp>
      <p:sp>
        <p:nvSpPr>
          <p:cNvPr id="3" name="Content Placeholder 2"/>
          <p:cNvSpPr>
            <a:spLocks noGrp="1"/>
          </p:cNvSpPr>
          <p:nvPr>
            <p:ph sz="half" idx="1"/>
          </p:nvPr>
        </p:nvSpPr>
        <p:spPr/>
        <p:txBody>
          <a:bodyPr>
            <a:normAutofit fontScale="62500" lnSpcReduction="20000"/>
          </a:bodyPr>
          <a:lstStyle/>
          <a:p>
            <a:r>
              <a:rPr lang="en-US" dirty="0"/>
              <a:t>Properly plan the activity</a:t>
            </a:r>
          </a:p>
          <a:p>
            <a:r>
              <a:rPr lang="en-US" dirty="0"/>
              <a:t>Provide proper instruction</a:t>
            </a:r>
          </a:p>
          <a:p>
            <a:r>
              <a:rPr lang="en-US" dirty="0"/>
              <a:t>Warn of inherent risks</a:t>
            </a:r>
          </a:p>
          <a:p>
            <a:r>
              <a:rPr lang="en-US" dirty="0"/>
              <a:t>Provide a safe physical environment</a:t>
            </a:r>
          </a:p>
          <a:p>
            <a:r>
              <a:rPr lang="en-US" dirty="0"/>
              <a:t>Provide adequate and proper equipment</a:t>
            </a:r>
          </a:p>
          <a:p>
            <a:r>
              <a:rPr lang="en-US" dirty="0"/>
              <a:t>Match athletes appropriately</a:t>
            </a:r>
          </a:p>
          <a:p>
            <a:r>
              <a:rPr lang="en-US" dirty="0"/>
              <a:t>Evaluate athletes for injury or incapacity</a:t>
            </a:r>
          </a:p>
          <a:p>
            <a:r>
              <a:rPr lang="en-US" dirty="0"/>
              <a:t>Supervise activity closely</a:t>
            </a:r>
          </a:p>
          <a:p>
            <a:r>
              <a:rPr lang="en-US" dirty="0"/>
              <a:t>Provide appropriate emergency assistance</a:t>
            </a:r>
          </a:p>
          <a:p>
            <a:r>
              <a:rPr lang="en-US" dirty="0"/>
              <a:t>Protect against physical and psychological harm from others</a:t>
            </a:r>
          </a:p>
        </p:txBody>
      </p:sp>
      <p:pic>
        <p:nvPicPr>
          <p:cNvPr id="5" name="Content Placeholder 4"/>
          <p:cNvPicPr>
            <a:picLocks noGrp="1" noChangeAspect="1"/>
          </p:cNvPicPr>
          <p:nvPr>
            <p:ph sz="half" idx="2"/>
          </p:nvPr>
        </p:nvPicPr>
        <p:blipFill>
          <a:blip r:embed="rId3" cstate="print">
            <a:extLst>
              <a:ext uri="{28A0092B-C50C-407E-A947-70E740481C1C}">
                <a14:useLocalDpi xmlns:a14="http://schemas.microsoft.com/office/drawing/2010/main" val="0"/>
              </a:ext>
            </a:extLst>
          </a:blip>
          <a:stretch>
            <a:fillRect/>
          </a:stretch>
        </p:blipFill>
        <p:spPr>
          <a:xfrm>
            <a:off x="6704685" y="2560638"/>
            <a:ext cx="3672129" cy="3309937"/>
          </a:xfrm>
        </p:spPr>
      </p:pic>
    </p:spTree>
    <p:extLst>
      <p:ext uri="{BB962C8B-B14F-4D97-AF65-F5344CB8AC3E}">
        <p14:creationId xmlns:p14="http://schemas.microsoft.com/office/powerpoint/2010/main" val="121841690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WHAT’S NEW?</a:t>
            </a:r>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2022764" y="3339961"/>
            <a:ext cx="1859280" cy="2248039"/>
          </a:xfr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09344" y="2789381"/>
            <a:ext cx="3433419" cy="2451676"/>
          </a:xfrm>
          <a:prstGeom prst="rect">
            <a:avLst/>
          </a:prstGeom>
        </p:spPr>
      </p:pic>
    </p:spTree>
    <p:extLst>
      <p:ext uri="{BB962C8B-B14F-4D97-AF65-F5344CB8AC3E}">
        <p14:creationId xmlns:p14="http://schemas.microsoft.com/office/powerpoint/2010/main" val="239789579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NEW WVSSAC RULES</a:t>
            </a:r>
          </a:p>
        </p:txBody>
      </p:sp>
      <p:sp>
        <p:nvSpPr>
          <p:cNvPr id="3" name="Content Placeholder 2"/>
          <p:cNvSpPr>
            <a:spLocks noGrp="1"/>
          </p:cNvSpPr>
          <p:nvPr>
            <p:ph idx="1"/>
          </p:nvPr>
        </p:nvSpPr>
        <p:spPr/>
        <p:txBody>
          <a:bodyPr>
            <a:normAutofit/>
          </a:bodyPr>
          <a:lstStyle/>
          <a:p>
            <a:r>
              <a:rPr lang="en-US" dirty="0"/>
              <a:t>29 New Rules – Several were editorial </a:t>
            </a:r>
          </a:p>
          <a:p>
            <a:r>
              <a:rPr lang="en-US" dirty="0"/>
              <a:t>Age – 15 for MS, 19 for HS </a:t>
            </a:r>
            <a:r>
              <a:rPr lang="en-US" u="sng" dirty="0"/>
              <a:t>before July 1</a:t>
            </a:r>
          </a:p>
          <a:p>
            <a:r>
              <a:rPr lang="en-US" dirty="0"/>
              <a:t>Semester/Season – Six consecutive semesters after starting 6</a:t>
            </a:r>
            <a:r>
              <a:rPr lang="en-US" baseline="30000" dirty="0"/>
              <a:t>th</a:t>
            </a:r>
            <a:r>
              <a:rPr lang="en-US" dirty="0"/>
              <a:t> grade</a:t>
            </a:r>
          </a:p>
          <a:p>
            <a:r>
              <a:rPr lang="en-US" dirty="0"/>
              <a:t>International Students (Not through foreign exchange program) – JV only</a:t>
            </a:r>
          </a:p>
          <a:p>
            <a:r>
              <a:rPr lang="en-US" dirty="0"/>
              <a:t>Three -week period – may be by school if approved by county BOE</a:t>
            </a:r>
          </a:p>
          <a:p>
            <a:r>
              <a:rPr lang="en-US" dirty="0"/>
              <a:t>Robotics – now a WVSSAC sanctioned activity</a:t>
            </a:r>
          </a:p>
          <a:p>
            <a:pPr marL="457200" lvl="1" indent="0">
              <a:buNone/>
            </a:pP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209766" y="982132"/>
            <a:ext cx="1337093" cy="1197619"/>
          </a:xfrm>
          <a:prstGeom prst="rect">
            <a:avLst/>
          </a:prstGeom>
        </p:spPr>
      </p:pic>
    </p:spTree>
    <p:extLst>
      <p:ext uri="{BB962C8B-B14F-4D97-AF65-F5344CB8AC3E}">
        <p14:creationId xmlns:p14="http://schemas.microsoft.com/office/powerpoint/2010/main" val="170022582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E89E4F-E5A5-E152-45FD-A2E545DCA09C}"/>
              </a:ext>
            </a:extLst>
          </p:cNvPr>
          <p:cNvSpPr>
            <a:spLocks noGrp="1"/>
          </p:cNvSpPr>
          <p:nvPr>
            <p:ph type="title"/>
          </p:nvPr>
        </p:nvSpPr>
        <p:spPr/>
        <p:txBody>
          <a:bodyPr/>
          <a:lstStyle/>
          <a:p>
            <a:r>
              <a:rPr lang="en-US" dirty="0"/>
              <a:t>New Sanctioning Rules</a:t>
            </a:r>
          </a:p>
        </p:txBody>
      </p:sp>
      <p:sp>
        <p:nvSpPr>
          <p:cNvPr id="3" name="Text Placeholder 2">
            <a:extLst>
              <a:ext uri="{FF2B5EF4-FFF2-40B4-BE49-F238E27FC236}">
                <a16:creationId xmlns:a16="http://schemas.microsoft.com/office/drawing/2014/main" id="{A0D93CEB-4F15-A861-7998-8F357ACC34FD}"/>
              </a:ext>
            </a:extLst>
          </p:cNvPr>
          <p:cNvSpPr>
            <a:spLocks noGrp="1"/>
          </p:cNvSpPr>
          <p:nvPr>
            <p:ph type="body" idx="1"/>
          </p:nvPr>
        </p:nvSpPr>
        <p:spPr/>
        <p:txBody>
          <a:bodyPr/>
          <a:lstStyle/>
          <a:p>
            <a:r>
              <a:rPr lang="en-US" dirty="0">
                <a:solidFill>
                  <a:srgbClr val="FF0000"/>
                </a:solidFill>
              </a:rPr>
              <a:t>Intrastate</a:t>
            </a:r>
          </a:p>
        </p:txBody>
      </p:sp>
      <p:sp>
        <p:nvSpPr>
          <p:cNvPr id="4" name="Content Placeholder 3">
            <a:extLst>
              <a:ext uri="{FF2B5EF4-FFF2-40B4-BE49-F238E27FC236}">
                <a16:creationId xmlns:a16="http://schemas.microsoft.com/office/drawing/2014/main" id="{566754CA-5DE4-B180-6A1D-96B5DEC67CAB}"/>
              </a:ext>
            </a:extLst>
          </p:cNvPr>
          <p:cNvSpPr>
            <a:spLocks noGrp="1"/>
          </p:cNvSpPr>
          <p:nvPr>
            <p:ph sz="half" idx="2"/>
          </p:nvPr>
        </p:nvSpPr>
        <p:spPr/>
        <p:txBody>
          <a:bodyPr/>
          <a:lstStyle/>
          <a:p>
            <a:r>
              <a:rPr lang="en-US" b="1" dirty="0"/>
              <a:t>No sanctioning required</a:t>
            </a:r>
            <a:r>
              <a:rPr lang="en-US" dirty="0"/>
              <a:t>. </a:t>
            </a:r>
          </a:p>
          <a:p>
            <a:r>
              <a:rPr lang="en-US" dirty="0"/>
              <a:t>Must play legal opponent (Refer to 127-3-12)</a:t>
            </a:r>
          </a:p>
        </p:txBody>
      </p:sp>
      <p:sp>
        <p:nvSpPr>
          <p:cNvPr id="5" name="Text Placeholder 4">
            <a:extLst>
              <a:ext uri="{FF2B5EF4-FFF2-40B4-BE49-F238E27FC236}">
                <a16:creationId xmlns:a16="http://schemas.microsoft.com/office/drawing/2014/main" id="{0A5C3471-4F99-D316-AF78-A93A96914B1F}"/>
              </a:ext>
            </a:extLst>
          </p:cNvPr>
          <p:cNvSpPr>
            <a:spLocks noGrp="1"/>
          </p:cNvSpPr>
          <p:nvPr>
            <p:ph type="body" sz="quarter" idx="3"/>
          </p:nvPr>
        </p:nvSpPr>
        <p:spPr/>
        <p:txBody>
          <a:bodyPr/>
          <a:lstStyle/>
          <a:p>
            <a:r>
              <a:rPr lang="en-US" dirty="0">
                <a:solidFill>
                  <a:srgbClr val="FF0000"/>
                </a:solidFill>
              </a:rPr>
              <a:t>Interstate</a:t>
            </a:r>
          </a:p>
        </p:txBody>
      </p:sp>
      <p:sp>
        <p:nvSpPr>
          <p:cNvPr id="6" name="Content Placeholder 5">
            <a:extLst>
              <a:ext uri="{FF2B5EF4-FFF2-40B4-BE49-F238E27FC236}">
                <a16:creationId xmlns:a16="http://schemas.microsoft.com/office/drawing/2014/main" id="{AC43B8A2-5FB1-1425-B18D-6A1401F4A70A}"/>
              </a:ext>
            </a:extLst>
          </p:cNvPr>
          <p:cNvSpPr>
            <a:spLocks noGrp="1"/>
          </p:cNvSpPr>
          <p:nvPr>
            <p:ph sz="quarter" idx="4"/>
          </p:nvPr>
        </p:nvSpPr>
        <p:spPr/>
        <p:txBody>
          <a:bodyPr/>
          <a:lstStyle/>
          <a:p>
            <a:r>
              <a:rPr lang="en-US" dirty="0"/>
              <a:t>Any interstate event in which four or more schools participate and    </a:t>
            </a:r>
            <a:r>
              <a:rPr lang="en-US" b="1" u="sng" dirty="0"/>
              <a:t>at least one of the states participating requires sanctioning.</a:t>
            </a:r>
          </a:p>
        </p:txBody>
      </p:sp>
      <p:pic>
        <p:nvPicPr>
          <p:cNvPr id="8" name="Picture 7" descr="Icon&#10;&#10;Description automatically generated">
            <a:extLst>
              <a:ext uri="{FF2B5EF4-FFF2-40B4-BE49-F238E27FC236}">
                <a16:creationId xmlns:a16="http://schemas.microsoft.com/office/drawing/2014/main" id="{F45CCFE9-4C1C-7903-EF9E-799BFE0DD6E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068499" y="767009"/>
            <a:ext cx="1764080" cy="1580066"/>
          </a:xfrm>
          <a:prstGeom prst="rect">
            <a:avLst/>
          </a:prstGeom>
        </p:spPr>
      </p:pic>
    </p:spTree>
    <p:extLst>
      <p:ext uri="{BB962C8B-B14F-4D97-AF65-F5344CB8AC3E}">
        <p14:creationId xmlns:p14="http://schemas.microsoft.com/office/powerpoint/2010/main" val="203293030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11C090-557A-4399-83FC-9CBEF189D0C3}"/>
              </a:ext>
            </a:extLst>
          </p:cNvPr>
          <p:cNvSpPr>
            <a:spLocks noGrp="1"/>
          </p:cNvSpPr>
          <p:nvPr>
            <p:ph type="title"/>
          </p:nvPr>
        </p:nvSpPr>
        <p:spPr/>
        <p:txBody>
          <a:bodyPr/>
          <a:lstStyle/>
          <a:p>
            <a:r>
              <a:rPr lang="en-US" dirty="0"/>
              <a:t>Point of Emphasis</a:t>
            </a:r>
          </a:p>
        </p:txBody>
      </p:sp>
      <p:sp>
        <p:nvSpPr>
          <p:cNvPr id="3" name="Content Placeholder 2">
            <a:extLst>
              <a:ext uri="{FF2B5EF4-FFF2-40B4-BE49-F238E27FC236}">
                <a16:creationId xmlns:a16="http://schemas.microsoft.com/office/drawing/2014/main" id="{6CB91594-4BEA-5232-5E11-8B26DE773742}"/>
              </a:ext>
            </a:extLst>
          </p:cNvPr>
          <p:cNvSpPr>
            <a:spLocks noGrp="1"/>
          </p:cNvSpPr>
          <p:nvPr>
            <p:ph idx="1"/>
          </p:nvPr>
        </p:nvSpPr>
        <p:spPr/>
        <p:txBody>
          <a:bodyPr/>
          <a:lstStyle/>
          <a:p>
            <a:r>
              <a:rPr lang="en-US" dirty="0"/>
              <a:t>Language- coaches and athletes!</a:t>
            </a:r>
          </a:p>
        </p:txBody>
      </p:sp>
      <p:pic>
        <p:nvPicPr>
          <p:cNvPr id="5" name="Picture 4" descr="A picture containing text, person&#10;&#10;Description automatically generated">
            <a:extLst>
              <a:ext uri="{FF2B5EF4-FFF2-40B4-BE49-F238E27FC236}">
                <a16:creationId xmlns:a16="http://schemas.microsoft.com/office/drawing/2014/main" id="{4D0408C0-79DC-B315-1DD4-99446D2C8FE1}"/>
              </a:ext>
            </a:extLst>
          </p:cNvPr>
          <p:cNvPicPr>
            <a:picLocks noChangeAspect="1"/>
          </p:cNvPicPr>
          <p:nvPr/>
        </p:nvPicPr>
        <p:blipFill>
          <a:blip r:embed="rId2">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6400799" y="2865013"/>
            <a:ext cx="3476042" cy="2523606"/>
          </a:xfrm>
          <a:prstGeom prst="rect">
            <a:avLst/>
          </a:prstGeom>
        </p:spPr>
      </p:pic>
    </p:spTree>
    <p:extLst>
      <p:ext uri="{BB962C8B-B14F-4D97-AF65-F5344CB8AC3E}">
        <p14:creationId xmlns:p14="http://schemas.microsoft.com/office/powerpoint/2010/main" val="384482457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NEW CHANGES FROM COACHES COMMITTEE</a:t>
            </a:r>
          </a:p>
        </p:txBody>
      </p:sp>
      <p:sp>
        <p:nvSpPr>
          <p:cNvPr id="3" name="Content Placeholder 2"/>
          <p:cNvSpPr>
            <a:spLocks noGrp="1"/>
          </p:cNvSpPr>
          <p:nvPr>
            <p:ph idx="1"/>
          </p:nvPr>
        </p:nvSpPr>
        <p:spPr/>
        <p:txBody>
          <a:bodyPr>
            <a:normAutofit lnSpcReduction="10000"/>
          </a:bodyPr>
          <a:lstStyle/>
          <a:p>
            <a:r>
              <a:rPr lang="en-US" dirty="0"/>
              <a:t>Modifications – See Cheer Manual.  Read carefully!  Debbie will review.</a:t>
            </a:r>
          </a:p>
          <a:p>
            <a:r>
              <a:rPr lang="en-US" dirty="0"/>
              <a:t>Excessive Celebration Rule – eliminated</a:t>
            </a:r>
          </a:p>
          <a:p>
            <a:r>
              <a:rPr lang="en-US" dirty="0"/>
              <a:t>Consecutive 8 Counts of Dance – eliminated</a:t>
            </a:r>
          </a:p>
          <a:p>
            <a:r>
              <a:rPr lang="en-US" dirty="0"/>
              <a:t>Music Starting Procedures – Download prior if at all possible.</a:t>
            </a:r>
          </a:p>
          <a:p>
            <a:r>
              <a:rPr lang="en-US" dirty="0"/>
              <a:t>Revised Scoring Deductions – Debbie will review</a:t>
            </a:r>
          </a:p>
          <a:p>
            <a:r>
              <a:rPr lang="en-US" dirty="0"/>
              <a:t>Specialty Scoring – Debbie will review</a:t>
            </a:r>
          </a:p>
          <a:p>
            <a:r>
              <a:rPr lang="en-US" dirty="0"/>
              <a:t>Cheering Between Technical and Open – prohibited</a:t>
            </a:r>
          </a:p>
        </p:txBody>
      </p:sp>
      <p:pic>
        <p:nvPicPr>
          <p:cNvPr id="5" name="Picture 4" descr="A picture containing toy&#10;&#10;Description automatically generated">
            <a:extLst>
              <a:ext uri="{FF2B5EF4-FFF2-40B4-BE49-F238E27FC236}">
                <a16:creationId xmlns:a16="http://schemas.microsoft.com/office/drawing/2014/main" id="{A416011D-6772-C2CF-B7DD-146E1BC7BF59}"/>
              </a:ext>
            </a:extLst>
          </p:cNvPr>
          <p:cNvPicPr>
            <a:picLocks noChangeAspect="1"/>
          </p:cNvPicPr>
          <p:nvPr/>
        </p:nvPicPr>
        <p:blipFill>
          <a:blip r:embed="rId2">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8717801" y="4243357"/>
            <a:ext cx="2607648" cy="1903444"/>
          </a:xfrm>
          <a:prstGeom prst="rect">
            <a:avLst/>
          </a:prstGeom>
        </p:spPr>
      </p:pic>
    </p:spTree>
    <p:extLst>
      <p:ext uri="{BB962C8B-B14F-4D97-AF65-F5344CB8AC3E}">
        <p14:creationId xmlns:p14="http://schemas.microsoft.com/office/powerpoint/2010/main" val="2352569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VIDEO REVIEW REQUESTS</a:t>
            </a:r>
          </a:p>
        </p:txBody>
      </p:sp>
      <p:sp>
        <p:nvSpPr>
          <p:cNvPr id="3" name="Content Placeholder 2"/>
          <p:cNvSpPr>
            <a:spLocks noGrp="1"/>
          </p:cNvSpPr>
          <p:nvPr>
            <p:ph idx="1"/>
          </p:nvPr>
        </p:nvSpPr>
        <p:spPr/>
        <p:txBody>
          <a:bodyPr/>
          <a:lstStyle/>
          <a:p>
            <a:r>
              <a:rPr lang="en-US" dirty="0"/>
              <a:t>When sending a video to Debbie for review, coaches MUST cite the specific rule in question along with the video clip.</a:t>
            </a:r>
          </a:p>
          <a:p>
            <a:r>
              <a:rPr lang="en-US" dirty="0"/>
              <a:t>Will not accept videos asking “Is this legal?”</a:t>
            </a:r>
          </a:p>
          <a:p>
            <a:r>
              <a:rPr lang="en-US" b="1" dirty="0"/>
              <a:t>Please read the rules first!</a:t>
            </a:r>
          </a:p>
          <a:p>
            <a:endParaRPr lang="en-US" b="1" dirty="0"/>
          </a:p>
          <a:p>
            <a:endParaRPr lang="en-US" b="1" dirty="0"/>
          </a:p>
        </p:txBody>
      </p:sp>
      <p:pic>
        <p:nvPicPr>
          <p:cNvPr id="6" name="Picture 5" descr="A picture containing hot pepper, pepper, vegetable&#10;&#10;Description automatically generated">
            <a:extLst>
              <a:ext uri="{FF2B5EF4-FFF2-40B4-BE49-F238E27FC236}">
                <a16:creationId xmlns:a16="http://schemas.microsoft.com/office/drawing/2014/main" id="{36200647-82E0-9BDF-3EEF-0FF734C26CAE}"/>
              </a:ext>
            </a:extLst>
          </p:cNvPr>
          <p:cNvPicPr>
            <a:picLocks noChangeAspect="1"/>
          </p:cNvPicPr>
          <p:nvPr/>
        </p:nvPicPr>
        <p:blipFill>
          <a:blip r:embed="rId2">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7412721" y="3264196"/>
            <a:ext cx="3065558" cy="2138227"/>
          </a:xfrm>
          <a:prstGeom prst="rect">
            <a:avLst/>
          </a:prstGeom>
        </p:spPr>
      </p:pic>
    </p:spTree>
    <p:extLst>
      <p:ext uri="{BB962C8B-B14F-4D97-AF65-F5344CB8AC3E}">
        <p14:creationId xmlns:p14="http://schemas.microsoft.com/office/powerpoint/2010/main" val="300861679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MATS </a:t>
            </a:r>
          </a:p>
        </p:txBody>
      </p:sp>
      <p:sp>
        <p:nvSpPr>
          <p:cNvPr id="3" name="Content Placeholder 2"/>
          <p:cNvSpPr>
            <a:spLocks noGrp="1"/>
          </p:cNvSpPr>
          <p:nvPr>
            <p:ph idx="1"/>
          </p:nvPr>
        </p:nvSpPr>
        <p:spPr/>
        <p:txBody>
          <a:bodyPr/>
          <a:lstStyle/>
          <a:p>
            <a:r>
              <a:rPr lang="en-US" dirty="0"/>
              <a:t>Mats are required for </a:t>
            </a:r>
            <a:r>
              <a:rPr lang="en-US" b="1" dirty="0"/>
              <a:t>ALL practices and competitions</a:t>
            </a:r>
          </a:p>
          <a:p>
            <a:r>
              <a:rPr lang="en-US" dirty="0"/>
              <a:t>A full floor consists of 9 mat strips 6’x42’</a:t>
            </a:r>
          </a:p>
          <a:p>
            <a:r>
              <a:rPr lang="en-US" dirty="0"/>
              <a:t>MU mats 1 3/8” thickness.  </a:t>
            </a:r>
          </a:p>
          <a:p>
            <a:r>
              <a:rPr lang="en-US" dirty="0"/>
              <a:t>Anyone hosting a competition will be required to use a full floor</a:t>
            </a:r>
          </a:p>
          <a:p>
            <a:r>
              <a:rPr lang="en-US" dirty="0"/>
              <a:t>Deductions for going off the mat in competition – Debbie will review</a:t>
            </a:r>
          </a:p>
          <a:p>
            <a:pPr marL="0" indent="0">
              <a:buNone/>
            </a:pPr>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513955" y="2679097"/>
            <a:ext cx="2044460" cy="1288450"/>
          </a:xfrm>
          <a:prstGeom prst="rect">
            <a:avLst/>
          </a:prstGeom>
        </p:spPr>
      </p:pic>
    </p:spTree>
    <p:extLst>
      <p:ext uri="{BB962C8B-B14F-4D97-AF65-F5344CB8AC3E}">
        <p14:creationId xmlns:p14="http://schemas.microsoft.com/office/powerpoint/2010/main" val="334353711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3600" dirty="0"/>
              <a:t> STATE COMPETITION </a:t>
            </a:r>
            <a:br>
              <a:rPr lang="en-US" sz="3600" dirty="0"/>
            </a:br>
            <a:r>
              <a:rPr lang="en-US" sz="3600" dirty="0"/>
              <a:t>  Marshall University’s Cam Henderson Center</a:t>
            </a:r>
            <a:br>
              <a:rPr lang="en-US" sz="3600" dirty="0"/>
            </a:br>
            <a:r>
              <a:rPr lang="en-US" sz="3600" dirty="0"/>
              <a:t>December 10, 2022</a:t>
            </a:r>
          </a:p>
        </p:txBody>
      </p:sp>
      <p:pic>
        <p:nvPicPr>
          <p:cNvPr id="6" name="Content Placeholder 5"/>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5619750" y="3740150"/>
            <a:ext cx="952500" cy="952500"/>
          </a:xfr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597215" y="2638247"/>
            <a:ext cx="4891177" cy="3348488"/>
          </a:xfrm>
          <a:prstGeom prst="rect">
            <a:avLst/>
          </a:prstGeom>
        </p:spPr>
      </p:pic>
    </p:spTree>
    <p:extLst>
      <p:ext uri="{BB962C8B-B14F-4D97-AF65-F5344CB8AC3E}">
        <p14:creationId xmlns:p14="http://schemas.microsoft.com/office/powerpoint/2010/main" val="70618098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GAME DAY!</a:t>
            </a:r>
          </a:p>
        </p:txBody>
      </p:sp>
      <p:sp>
        <p:nvSpPr>
          <p:cNvPr id="3" name="Content Placeholder 2"/>
          <p:cNvSpPr>
            <a:spLocks noGrp="1"/>
          </p:cNvSpPr>
          <p:nvPr>
            <p:ph idx="1"/>
          </p:nvPr>
        </p:nvSpPr>
        <p:spPr/>
        <p:txBody>
          <a:bodyPr/>
          <a:lstStyle/>
          <a:p>
            <a:r>
              <a:rPr lang="en-US" dirty="0"/>
              <a:t>A one day competition event for all high school teams that focuses on the traditional role of cheerleading</a:t>
            </a:r>
          </a:p>
          <a:p>
            <a:r>
              <a:rPr lang="en-US" dirty="0"/>
              <a:t>Game Day format is comprised of 3 one minute routines (preliminary and finals)</a:t>
            </a:r>
          </a:p>
          <a:p>
            <a:pPr lvl="1"/>
            <a:r>
              <a:rPr lang="en-US" dirty="0"/>
              <a:t>Band Chant</a:t>
            </a:r>
          </a:p>
          <a:p>
            <a:pPr lvl="1"/>
            <a:r>
              <a:rPr lang="en-US" dirty="0"/>
              <a:t>Crowd Leading</a:t>
            </a:r>
          </a:p>
          <a:p>
            <a:pPr lvl="1"/>
            <a:r>
              <a:rPr lang="en-US" dirty="0"/>
              <a:t>Fight Song  						</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925684" y="3983108"/>
            <a:ext cx="5275412" cy="2051549"/>
          </a:xfrm>
          <a:prstGeom prst="rect">
            <a:avLst/>
          </a:prstGeom>
        </p:spPr>
      </p:pic>
    </p:spTree>
    <p:extLst>
      <p:ext uri="{BB962C8B-B14F-4D97-AF65-F5344CB8AC3E}">
        <p14:creationId xmlns:p14="http://schemas.microsoft.com/office/powerpoint/2010/main" val="365947861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Game Day?</a:t>
            </a:r>
          </a:p>
        </p:txBody>
      </p:sp>
      <p:sp>
        <p:nvSpPr>
          <p:cNvPr id="3" name="Content Placeholder 2"/>
          <p:cNvSpPr>
            <a:spLocks noGrp="1"/>
          </p:cNvSpPr>
          <p:nvPr>
            <p:ph sz="half" idx="1"/>
          </p:nvPr>
        </p:nvSpPr>
        <p:spPr/>
        <p:txBody>
          <a:bodyPr>
            <a:normAutofit fontScale="92500" lnSpcReduction="20000"/>
          </a:bodyPr>
          <a:lstStyle/>
          <a:p>
            <a:r>
              <a:rPr lang="en-US" dirty="0"/>
              <a:t>Emphasizes traditional cheerleading</a:t>
            </a:r>
          </a:p>
          <a:p>
            <a:r>
              <a:rPr lang="en-US" dirty="0"/>
              <a:t>Increased awareness of student leadership</a:t>
            </a:r>
          </a:p>
          <a:p>
            <a:r>
              <a:rPr lang="en-US" dirty="0"/>
              <a:t>Opportunity for all levels of expertise and experience to participate</a:t>
            </a:r>
          </a:p>
          <a:p>
            <a:r>
              <a:rPr lang="en-US" dirty="0"/>
              <a:t>Promotes school spirit and collaboration</a:t>
            </a:r>
          </a:p>
          <a:p>
            <a:r>
              <a:rPr lang="en-US" dirty="0"/>
              <a:t>Easy preparation, low cost, online training module for coaches</a:t>
            </a:r>
          </a:p>
        </p:txBody>
      </p:sp>
      <p:pic>
        <p:nvPicPr>
          <p:cNvPr id="5" name="Content Placeholder 4"/>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6181725" y="2560320"/>
            <a:ext cx="4718050" cy="3310128"/>
          </a:xfrm>
        </p:spPr>
      </p:pic>
    </p:spTree>
    <p:extLst>
      <p:ext uri="{BB962C8B-B14F-4D97-AF65-F5344CB8AC3E}">
        <p14:creationId xmlns:p14="http://schemas.microsoft.com/office/powerpoint/2010/main" val="179754630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WVSSAC Game Day Invitational</a:t>
            </a:r>
          </a:p>
        </p:txBody>
      </p:sp>
      <p:sp>
        <p:nvSpPr>
          <p:cNvPr id="3" name="Content Placeholder 2"/>
          <p:cNvSpPr>
            <a:spLocks noGrp="1"/>
          </p:cNvSpPr>
          <p:nvPr>
            <p:ph idx="1"/>
          </p:nvPr>
        </p:nvSpPr>
        <p:spPr/>
        <p:txBody>
          <a:bodyPr/>
          <a:lstStyle/>
          <a:p>
            <a:r>
              <a:rPr lang="en-US" dirty="0"/>
              <a:t>September 24, 2022</a:t>
            </a:r>
          </a:p>
          <a:p>
            <a:r>
              <a:rPr lang="en-US" dirty="0"/>
              <a:t>Parkersburg South HS</a:t>
            </a:r>
          </a:p>
          <a:p>
            <a:r>
              <a:rPr lang="en-US" dirty="0"/>
              <a:t>Registration form on Cheer webpage</a:t>
            </a:r>
          </a:p>
          <a:p>
            <a:r>
              <a:rPr lang="en-US" dirty="0"/>
              <a:t>More information and resources  posted on the Cheer web page</a:t>
            </a:r>
          </a:p>
          <a:p>
            <a:r>
              <a:rPr lang="en-US" dirty="0"/>
              <a:t>Four WV teams competed at nationals and advanced to semifinals – George Washington, Hurricane, Logan, Winfield</a:t>
            </a:r>
          </a:p>
          <a:p>
            <a:pPr marL="0" indent="0">
              <a:buNone/>
            </a:pPr>
            <a:endParaRPr lang="en-US"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99086" y="2030136"/>
            <a:ext cx="2636570" cy="1977428"/>
          </a:xfrm>
          <a:prstGeom prst="rect">
            <a:avLst/>
          </a:prstGeom>
        </p:spPr>
      </p:pic>
    </p:spTree>
    <p:extLst>
      <p:ext uri="{BB962C8B-B14F-4D97-AF65-F5344CB8AC3E}">
        <p14:creationId xmlns:p14="http://schemas.microsoft.com/office/powerpoint/2010/main" val="153244461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ext&#10;&#10;Description automatically generated">
            <a:extLst>
              <a:ext uri="{FF2B5EF4-FFF2-40B4-BE49-F238E27FC236}">
                <a16:creationId xmlns:a16="http://schemas.microsoft.com/office/drawing/2014/main" id="{4C2376E4-0E83-ECBC-50A2-2FAFFC191EA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5110" y="574994"/>
            <a:ext cx="10646229" cy="5767907"/>
          </a:xfrm>
          <a:prstGeom prst="rect">
            <a:avLst/>
          </a:prstGeom>
        </p:spPr>
      </p:pic>
    </p:spTree>
    <p:extLst>
      <p:ext uri="{BB962C8B-B14F-4D97-AF65-F5344CB8AC3E}">
        <p14:creationId xmlns:p14="http://schemas.microsoft.com/office/powerpoint/2010/main" val="194252352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AutoShape 2">
            <a:extLst>
              <a:ext uri="{FF2B5EF4-FFF2-40B4-BE49-F238E27FC236}">
                <a16:creationId xmlns:a16="http://schemas.microsoft.com/office/drawing/2014/main" id="{BA087477-54A9-816B-0F5D-C5B9CEF09B91}"/>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4" name="Picture 3" descr="Text&#10;&#10;Description automatically generated">
            <a:extLst>
              <a:ext uri="{FF2B5EF4-FFF2-40B4-BE49-F238E27FC236}">
                <a16:creationId xmlns:a16="http://schemas.microsoft.com/office/drawing/2014/main" id="{434AFCC5-5BBA-9CED-300B-AC771C75DC6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93102" y="653143"/>
            <a:ext cx="10608906" cy="5794310"/>
          </a:xfrm>
          <a:prstGeom prst="rect">
            <a:avLst/>
          </a:prstGeom>
        </p:spPr>
      </p:pic>
    </p:spTree>
    <p:extLst>
      <p:ext uri="{BB962C8B-B14F-4D97-AF65-F5344CB8AC3E}">
        <p14:creationId xmlns:p14="http://schemas.microsoft.com/office/powerpoint/2010/main" val="149941206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a:t>
            </a:r>
          </a:p>
        </p:txBody>
      </p:sp>
      <p:pic>
        <p:nvPicPr>
          <p:cNvPr id="4" name="Content Placeholder 3"/>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1449012" y="2560638"/>
            <a:ext cx="4417175" cy="3309937"/>
          </a:xfrm>
        </p:spPr>
      </p:pic>
      <p:sp>
        <p:nvSpPr>
          <p:cNvPr id="3" name="Content Placeholder 2"/>
          <p:cNvSpPr>
            <a:spLocks noGrp="1"/>
          </p:cNvSpPr>
          <p:nvPr>
            <p:ph sz="half" idx="2"/>
          </p:nvPr>
        </p:nvSpPr>
        <p:spPr/>
        <p:txBody>
          <a:bodyPr/>
          <a:lstStyle/>
          <a:p>
            <a:r>
              <a:rPr lang="en-US" dirty="0"/>
              <a:t>For questions, please email Cindy (</a:t>
            </a:r>
            <a:r>
              <a:rPr lang="en-US" dirty="0">
                <a:hlinkClick r:id="rId4"/>
              </a:rPr>
              <a:t>cindy.daniel@wvssac.org</a:t>
            </a:r>
            <a:r>
              <a:rPr lang="en-US" dirty="0"/>
              <a:t>)</a:t>
            </a:r>
          </a:p>
          <a:p>
            <a:r>
              <a:rPr lang="en-US" dirty="0"/>
              <a:t>Questions specific to the legality of your routine should be sent to  Debbie Hartman (debbiehartman.usasf@gmail.com)</a:t>
            </a:r>
          </a:p>
        </p:txBody>
      </p:sp>
    </p:spTree>
    <p:extLst>
      <p:ext uri="{BB962C8B-B14F-4D97-AF65-F5344CB8AC3E}">
        <p14:creationId xmlns:p14="http://schemas.microsoft.com/office/powerpoint/2010/main" val="3378873563"/>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Organic">
  <a:themeElements>
    <a:clrScheme name="Organic">
      <a:dk1>
        <a:sysClr val="windowText" lastClr="000000"/>
      </a:dk1>
      <a:lt1>
        <a:sysClr val="window" lastClr="FFFFFF"/>
      </a:lt1>
      <a:dk2>
        <a:srgbClr val="212121"/>
      </a:dk2>
      <a:lt2>
        <a:srgbClr val="DADADA"/>
      </a:lt2>
      <a:accent1>
        <a:srgbClr val="83992A"/>
      </a:accent1>
      <a:accent2>
        <a:srgbClr val="3C9770"/>
      </a:accent2>
      <a:accent3>
        <a:srgbClr val="44709D"/>
      </a:accent3>
      <a:accent4>
        <a:srgbClr val="A23C33"/>
      </a:accent4>
      <a:accent5>
        <a:srgbClr val="D97828"/>
      </a:accent5>
      <a:accent6>
        <a:srgbClr val="DEB340"/>
      </a:accent6>
      <a:hlink>
        <a:srgbClr val="A8BF4D"/>
      </a:hlink>
      <a:folHlink>
        <a:srgbClr val="B4CA80"/>
      </a:folHlink>
    </a:clrScheme>
    <a:fontScheme name="Organic">
      <a:majorFont>
        <a:latin typeface="Garamond" panose="02020404030301010803"/>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aramond" panose="02020404030301010803"/>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rganic">
      <a:fillStyleLst>
        <a:solidFill>
          <a:schemeClr val="phClr"/>
        </a:solidFill>
        <a:gradFill rotWithShape="1">
          <a:gsLst>
            <a:gs pos="0">
              <a:schemeClr val="phClr">
                <a:tint val="60000"/>
                <a:lumMod val="110000"/>
              </a:schemeClr>
            </a:gs>
            <a:gs pos="100000">
              <a:schemeClr val="phClr">
                <a:tint val="82000"/>
              </a:schemeClr>
            </a:gs>
          </a:gsLst>
          <a:lin ang="5400000" scaled="0"/>
        </a:gradFill>
        <a:blipFill>
          <a:blip xmlns:r="http://schemas.openxmlformats.org/officeDocument/2006/relationships" r:embed="rId1">
            <a:duotone>
              <a:schemeClr val="phClr">
                <a:shade val="74000"/>
                <a:satMod val="130000"/>
                <a:lumMod val="90000"/>
              </a:schemeClr>
              <a:schemeClr val="phClr">
                <a:tint val="94000"/>
                <a:satMod val="120000"/>
                <a:lumMod val="104000"/>
              </a:schemeClr>
            </a:duotone>
          </a:blip>
          <a:tile tx="0" ty="0" sx="100000" sy="100000" flip="none" algn="tl"/>
        </a:blipFill>
      </a:fillStyleLst>
      <a:lnStyleLst>
        <a:ln w="9525"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38100" dist="25400" dir="5400000" rotWithShape="0">
              <a:srgbClr val="000000">
                <a:alpha val="60000"/>
              </a:srgbClr>
            </a:outerShdw>
          </a:effectLst>
        </a:effectStyle>
      </a:effectStyleLst>
      <a:bgFillStyleLst>
        <a:solidFill>
          <a:schemeClr val="phClr"/>
        </a:solidFill>
        <a:gradFill rotWithShape="1">
          <a:gsLst>
            <a:gs pos="0">
              <a:schemeClr val="phClr">
                <a:tint val="90000"/>
                <a:lumMod val="110000"/>
              </a:schemeClr>
            </a:gs>
            <a:gs pos="100000">
              <a:schemeClr val="phClr">
                <a:shade val="88000"/>
                <a:lumMod val="98000"/>
              </a:schemeClr>
            </a:gs>
          </a:gsLst>
          <a:lin ang="5400000" scaled="0"/>
        </a:gradFill>
        <a:blipFill>
          <a:blip xmlns:r="http://schemas.openxmlformats.org/officeDocument/2006/relationships" r:embed="rId2"/>
          <a:stretch/>
        </a:blipFill>
      </a:bgFillStyleLst>
    </a:fmtScheme>
  </a:themeElements>
  <a:objectDefaults/>
  <a:extraClrSchemeLst/>
  <a:extLst>
    <a:ext uri="{05A4C25C-085E-4340-85A3-A5531E510DB2}">
      <thm15:themeFamily xmlns:thm15="http://schemas.microsoft.com/office/thememl/2012/main" name="Organic" id="{28CDC826-8792-45C0-861B-85EB3ADEDA33}" vid="{7DAC20F1-423D-49E2-BD0B-50532748BAD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Organic</Template>
  <TotalTime>415</TotalTime>
  <Words>2057</Words>
  <Application>Microsoft Office PowerPoint</Application>
  <PresentationFormat>Widescreen</PresentationFormat>
  <Paragraphs>223</Paragraphs>
  <Slides>37</Slides>
  <Notes>20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37</vt:i4>
      </vt:variant>
    </vt:vector>
  </HeadingPairs>
  <TitlesOfParts>
    <vt:vector size="41" baseType="lpstr">
      <vt:lpstr>Arial</vt:lpstr>
      <vt:lpstr>Calibri</vt:lpstr>
      <vt:lpstr>Garamond</vt:lpstr>
      <vt:lpstr>Organic</vt:lpstr>
      <vt:lpstr> WVSSAC  CHEER RULES CLINIC</vt:lpstr>
      <vt:lpstr>WELCOME</vt:lpstr>
      <vt:lpstr>CONTACT INFORMATION</vt:lpstr>
      <vt:lpstr>REQUIRED READING</vt:lpstr>
      <vt:lpstr>REQUIRED ONLINE COURSES</vt:lpstr>
      <vt:lpstr>AED REQUIREMENT </vt:lpstr>
      <vt:lpstr>REQUIRED – Emergency Action Plan</vt:lpstr>
      <vt:lpstr>CONCUSSION REPORT FORM</vt:lpstr>
      <vt:lpstr>CONCUSSION RTP PROTOCOL</vt:lpstr>
      <vt:lpstr>Approved Health Care Providers Who Can Evaluate and Release to RTP</vt:lpstr>
      <vt:lpstr>Medical Time Out</vt:lpstr>
      <vt:lpstr>NEW HEAT ILLNESS POLICY</vt:lpstr>
      <vt:lpstr>NEW HEAT ILLNESS POLICY</vt:lpstr>
      <vt:lpstr>NEW HEAT ILLNESS POLICY </vt:lpstr>
      <vt:lpstr>NEW HEAT ILLNESS POLICY</vt:lpstr>
      <vt:lpstr>CHEER INJURY REPORT – ONLINE ONLY</vt:lpstr>
      <vt:lpstr>IMPORTANT DATES</vt:lpstr>
      <vt:lpstr>2022 JUDGE AND CHOREOGRAPHER CLINICS</vt:lpstr>
      <vt:lpstr>OUTSIDE ASSISTANCE DAYS</vt:lpstr>
      <vt:lpstr>GENERAL INFORMATION</vt:lpstr>
      <vt:lpstr>ELIGIBILITY AND ROSTERS</vt:lpstr>
      <vt:lpstr>REGIONAL COMPETITION  November 5, 2022</vt:lpstr>
      <vt:lpstr>LEGAL DUTIES OF A COACH</vt:lpstr>
      <vt:lpstr>WHAT’S NEW?</vt:lpstr>
      <vt:lpstr>NEW WVSSAC RULES</vt:lpstr>
      <vt:lpstr>New Sanctioning Rules</vt:lpstr>
      <vt:lpstr>Point of Emphasis</vt:lpstr>
      <vt:lpstr>NEW CHANGES FROM COACHES COMMITTEE</vt:lpstr>
      <vt:lpstr>VIDEO REVIEW REQUESTS</vt:lpstr>
      <vt:lpstr>MATS </vt:lpstr>
      <vt:lpstr> STATE COMPETITION    Marshall University’s Cam Henderson Center December 10, 2022</vt:lpstr>
      <vt:lpstr>GAME DAY!</vt:lpstr>
      <vt:lpstr>Why Game Day?</vt:lpstr>
      <vt:lpstr>WVSSAC Game Day Invitational</vt:lpstr>
      <vt:lpstr>PowerPoint Presentation</vt:lpstr>
      <vt:lpstr>PowerPoint Presentation</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WVSSAC  CHEER RULES CLINIC</dc:title>
  <dc:creator>Cindy Daniel</dc:creator>
  <cp:lastModifiedBy>Stephani Cox</cp:lastModifiedBy>
  <cp:revision>7</cp:revision>
  <cp:lastPrinted>2022-07-11T13:55:38Z</cp:lastPrinted>
  <dcterms:created xsi:type="dcterms:W3CDTF">2022-07-05T17:58:26Z</dcterms:created>
  <dcterms:modified xsi:type="dcterms:W3CDTF">2022-08-12T15:00:36Z</dcterms:modified>
</cp:coreProperties>
</file>