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1"/>
  </p:notesMasterIdLst>
  <p:handoutMasterIdLst>
    <p:handoutMasterId r:id="rId32"/>
  </p:handoutMasterIdLst>
  <p:sldIdLst>
    <p:sldId id="256" r:id="rId3"/>
    <p:sldId id="678" r:id="rId4"/>
    <p:sldId id="679" r:id="rId5"/>
    <p:sldId id="680" r:id="rId6"/>
    <p:sldId id="681" r:id="rId7"/>
    <p:sldId id="682" r:id="rId8"/>
    <p:sldId id="683" r:id="rId9"/>
    <p:sldId id="684" r:id="rId10"/>
    <p:sldId id="685" r:id="rId11"/>
    <p:sldId id="688" r:id="rId12"/>
    <p:sldId id="689" r:id="rId13"/>
    <p:sldId id="461" r:id="rId14"/>
    <p:sldId id="658" r:id="rId15"/>
    <p:sldId id="258" r:id="rId16"/>
    <p:sldId id="266" r:id="rId17"/>
    <p:sldId id="286" r:id="rId18"/>
    <p:sldId id="284" r:id="rId19"/>
    <p:sldId id="690" r:id="rId20"/>
    <p:sldId id="693" r:id="rId21"/>
    <p:sldId id="691" r:id="rId22"/>
    <p:sldId id="285" r:id="rId23"/>
    <p:sldId id="692" r:id="rId24"/>
    <p:sldId id="639" r:id="rId25"/>
    <p:sldId id="640" r:id="rId26"/>
    <p:sldId id="444" r:id="rId27"/>
    <p:sldId id="677" r:id="rId28"/>
    <p:sldId id="673" r:id="rId29"/>
    <p:sldId id="676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35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64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97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527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60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91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925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055" algn="l" defTabSz="912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D2B13-3B9D-42D7-A791-E2644EFF6F22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183552-246A-4DC8-87E9-1A85EAE5756E}">
      <dgm:prSet/>
      <dgm:spPr/>
      <dgm:t>
        <a:bodyPr/>
        <a:lstStyle/>
        <a:p>
          <a:pPr rtl="0"/>
          <a:r>
            <a:rPr lang="en-US" dirty="0"/>
            <a:t>School shall not enter contest/competition which requires sanctioning until it is approved</a:t>
          </a:r>
        </a:p>
      </dgm:t>
    </dgm:pt>
    <dgm:pt modelId="{5C7BE2DC-F301-4F61-A7B6-2A4859A570B8}" type="parTrans" cxnId="{A52407A9-356C-46AF-8E0F-07688A97A3D6}">
      <dgm:prSet/>
      <dgm:spPr/>
      <dgm:t>
        <a:bodyPr/>
        <a:lstStyle/>
        <a:p>
          <a:endParaRPr lang="en-US"/>
        </a:p>
      </dgm:t>
    </dgm:pt>
    <dgm:pt modelId="{1493DB6F-20C3-4937-BDE6-4C25024FD33B}" type="sibTrans" cxnId="{A52407A9-356C-46AF-8E0F-07688A97A3D6}">
      <dgm:prSet/>
      <dgm:spPr/>
      <dgm:t>
        <a:bodyPr/>
        <a:lstStyle/>
        <a:p>
          <a:endParaRPr lang="en-US" dirty="0"/>
        </a:p>
      </dgm:t>
    </dgm:pt>
    <dgm:pt modelId="{27156A9D-DC3F-491B-B00A-9C5D71043B51}">
      <dgm:prSet/>
      <dgm:spPr/>
      <dgm:t>
        <a:bodyPr/>
        <a:lstStyle/>
        <a:p>
          <a:pPr rtl="0"/>
          <a:r>
            <a:rPr lang="en-US" dirty="0"/>
            <a:t>Applications for sanctioning must be submitted to the SSAC office 30 days prior to the event</a:t>
          </a:r>
        </a:p>
      </dgm:t>
    </dgm:pt>
    <dgm:pt modelId="{EB9A9EDC-869D-4A40-8A70-1C286993418D}" type="parTrans" cxnId="{6B42BF86-E171-4A82-8B63-01DF9A6FACD0}">
      <dgm:prSet/>
      <dgm:spPr/>
      <dgm:t>
        <a:bodyPr/>
        <a:lstStyle/>
        <a:p>
          <a:endParaRPr lang="en-US"/>
        </a:p>
      </dgm:t>
    </dgm:pt>
    <dgm:pt modelId="{8B90DCD7-7553-4FDF-B33F-C767203278AA}" type="sibTrans" cxnId="{6B42BF86-E171-4A82-8B63-01DF9A6FACD0}">
      <dgm:prSet/>
      <dgm:spPr/>
      <dgm:t>
        <a:bodyPr/>
        <a:lstStyle/>
        <a:p>
          <a:endParaRPr lang="en-US" dirty="0"/>
        </a:p>
      </dgm:t>
    </dgm:pt>
    <dgm:pt modelId="{ABB5B074-4796-43B5-9105-0B27DB729EAE}">
      <dgm:prSet/>
      <dgm:spPr/>
      <dgm:t>
        <a:bodyPr/>
        <a:lstStyle/>
        <a:p>
          <a:pPr rtl="0"/>
          <a:r>
            <a:rPr lang="en-US" dirty="0"/>
            <a:t>An event with more than four school or awards are given require sanctioning</a:t>
          </a:r>
        </a:p>
      </dgm:t>
    </dgm:pt>
    <dgm:pt modelId="{2BC6DA25-4998-4018-8A19-5D982359D8B2}" type="parTrans" cxnId="{97D5D35E-4E6A-44D6-B2B9-CA84C4BF0E4A}">
      <dgm:prSet/>
      <dgm:spPr/>
      <dgm:t>
        <a:bodyPr/>
        <a:lstStyle/>
        <a:p>
          <a:endParaRPr lang="en-US"/>
        </a:p>
      </dgm:t>
    </dgm:pt>
    <dgm:pt modelId="{FABB7DA3-0087-4F08-900A-1069294C7273}" type="sibTrans" cxnId="{97D5D35E-4E6A-44D6-B2B9-CA84C4BF0E4A}">
      <dgm:prSet/>
      <dgm:spPr/>
      <dgm:t>
        <a:bodyPr/>
        <a:lstStyle/>
        <a:p>
          <a:endParaRPr lang="en-US" dirty="0"/>
        </a:p>
      </dgm:t>
    </dgm:pt>
    <dgm:pt modelId="{3AE7CEC6-D867-4C11-8BDA-269BC1DBFBDE}">
      <dgm:prSet/>
      <dgm:spPr/>
      <dgm:t>
        <a:bodyPr/>
        <a:lstStyle/>
        <a:p>
          <a:pPr rtl="0"/>
          <a:r>
            <a:rPr lang="en-US" dirty="0"/>
            <a:t>Any event where awards are given require sanctioning</a:t>
          </a:r>
        </a:p>
      </dgm:t>
    </dgm:pt>
    <dgm:pt modelId="{4A4A8102-24B5-4C18-A104-27397C230059}" type="parTrans" cxnId="{05D79D10-0A4A-45D8-9BBF-CE425A8EFCF6}">
      <dgm:prSet/>
      <dgm:spPr/>
      <dgm:t>
        <a:bodyPr/>
        <a:lstStyle/>
        <a:p>
          <a:endParaRPr lang="en-US"/>
        </a:p>
      </dgm:t>
    </dgm:pt>
    <dgm:pt modelId="{A3B01C84-B67D-47F8-B65A-36B81B92125F}" type="sibTrans" cxnId="{05D79D10-0A4A-45D8-9BBF-CE425A8EFCF6}">
      <dgm:prSet/>
      <dgm:spPr/>
      <dgm:t>
        <a:bodyPr/>
        <a:lstStyle/>
        <a:p>
          <a:endParaRPr lang="en-US"/>
        </a:p>
      </dgm:t>
    </dgm:pt>
    <dgm:pt modelId="{DDCE0DCC-37BE-4968-8B08-CB542E4693BF}" type="pres">
      <dgm:prSet presAssocID="{BB8D2B13-3B9D-42D7-A791-E2644EFF6F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5ABE7-152F-4AF7-95EF-D91B2E5654DC}" type="pres">
      <dgm:prSet presAssocID="{70183552-246A-4DC8-87E9-1A85EAE5756E}" presName="composite" presStyleCnt="0"/>
      <dgm:spPr/>
    </dgm:pt>
    <dgm:pt modelId="{EA42FD86-3C10-4172-9CCF-E91AA6CF9B72}" type="pres">
      <dgm:prSet presAssocID="{70183552-246A-4DC8-87E9-1A85EAE5756E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D7178F-B063-4504-BDF5-10686FA2AAB9}" type="pres">
      <dgm:prSet presAssocID="{70183552-246A-4DC8-87E9-1A85EAE5756E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262A9-0000-4A4F-8951-175611144771}" type="pres">
      <dgm:prSet presAssocID="{1493DB6F-20C3-4937-BDE6-4C25024FD33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90183B1-9EBB-4572-980B-A09409F439C4}" type="pres">
      <dgm:prSet presAssocID="{1493DB6F-20C3-4937-BDE6-4C25024FD33B}" presName="connTx" presStyleLbl="sibTrans2D1" presStyleIdx="0" presStyleCnt="3"/>
      <dgm:spPr/>
      <dgm:t>
        <a:bodyPr/>
        <a:lstStyle/>
        <a:p>
          <a:endParaRPr lang="en-US"/>
        </a:p>
      </dgm:t>
    </dgm:pt>
    <dgm:pt modelId="{5409EDDF-0139-4D45-888E-412D5AF12805}" type="pres">
      <dgm:prSet presAssocID="{27156A9D-DC3F-491B-B00A-9C5D71043B51}" presName="composite" presStyleCnt="0"/>
      <dgm:spPr/>
    </dgm:pt>
    <dgm:pt modelId="{46D65A11-DC9E-410E-901D-2ECB4CF4F3FB}" type="pres">
      <dgm:prSet presAssocID="{27156A9D-DC3F-491B-B00A-9C5D71043B51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723C2E-ED2C-4B08-9B62-D477B92BB605}" type="pres">
      <dgm:prSet presAssocID="{27156A9D-DC3F-491B-B00A-9C5D71043B51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52E83-AD24-4B68-90BF-90DDC77067FF}" type="pres">
      <dgm:prSet presAssocID="{8B90DCD7-7553-4FDF-B33F-C767203278A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0A8DC8-9DCC-4032-B67B-D98D13987A2C}" type="pres">
      <dgm:prSet presAssocID="{8B90DCD7-7553-4FDF-B33F-C767203278AA}" presName="connTx" presStyleLbl="sibTrans2D1" presStyleIdx="1" presStyleCnt="3"/>
      <dgm:spPr/>
      <dgm:t>
        <a:bodyPr/>
        <a:lstStyle/>
        <a:p>
          <a:endParaRPr lang="en-US"/>
        </a:p>
      </dgm:t>
    </dgm:pt>
    <dgm:pt modelId="{5B4CE051-8C3D-416F-94EF-EEA7B9262C4F}" type="pres">
      <dgm:prSet presAssocID="{ABB5B074-4796-43B5-9105-0B27DB729EAE}" presName="composite" presStyleCnt="0"/>
      <dgm:spPr/>
    </dgm:pt>
    <dgm:pt modelId="{D0E120AC-992D-4C75-A243-06D780C18A97}" type="pres">
      <dgm:prSet presAssocID="{ABB5B074-4796-43B5-9105-0B27DB729EAE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A69D0D-4194-403D-81B6-24D6F9AA939F}" type="pres">
      <dgm:prSet presAssocID="{ABB5B074-4796-43B5-9105-0B27DB729EAE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5ABE-8182-4A25-8497-A0FD5BE0B15A}" type="pres">
      <dgm:prSet presAssocID="{FABB7DA3-0087-4F08-900A-1069294C727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29693C8-A36A-4054-88CD-148CFEEF9237}" type="pres">
      <dgm:prSet presAssocID="{FABB7DA3-0087-4F08-900A-1069294C7273}" presName="connTx" presStyleLbl="sibTrans2D1" presStyleIdx="2" presStyleCnt="3"/>
      <dgm:spPr/>
      <dgm:t>
        <a:bodyPr/>
        <a:lstStyle/>
        <a:p>
          <a:endParaRPr lang="en-US"/>
        </a:p>
      </dgm:t>
    </dgm:pt>
    <dgm:pt modelId="{312E1DC2-85A5-43B0-B2A9-6183A23D60D3}" type="pres">
      <dgm:prSet presAssocID="{3AE7CEC6-D867-4C11-8BDA-269BC1DBFBDE}" presName="composite" presStyleCnt="0"/>
      <dgm:spPr/>
    </dgm:pt>
    <dgm:pt modelId="{59BC0136-06A6-4ED6-8A05-7B2AA62D54DE}" type="pres">
      <dgm:prSet presAssocID="{3AE7CEC6-D867-4C11-8BDA-269BC1DBFBDE}" presName="imagSh" presStyleLbl="b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35B1058-D7D4-480D-A3D4-A83FB0B6245B}" type="pres">
      <dgm:prSet presAssocID="{3AE7CEC6-D867-4C11-8BDA-269BC1DBFBDE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2018A-EDEB-46C1-9880-04A98580FB7E}" type="presOf" srcId="{FABB7DA3-0087-4F08-900A-1069294C7273}" destId="{F29693C8-A36A-4054-88CD-148CFEEF9237}" srcOrd="1" destOrd="0" presId="urn:microsoft.com/office/officeart/2005/8/layout/hProcess10#1"/>
    <dgm:cxn modelId="{23D4467D-A2DA-4425-8703-E089A808D8C4}" type="presOf" srcId="{8B90DCD7-7553-4FDF-B33F-C767203278AA}" destId="{F7E52E83-AD24-4B68-90BF-90DDC77067FF}" srcOrd="0" destOrd="0" presId="urn:microsoft.com/office/officeart/2005/8/layout/hProcess10#1"/>
    <dgm:cxn modelId="{6B42BF86-E171-4A82-8B63-01DF9A6FACD0}" srcId="{BB8D2B13-3B9D-42D7-A791-E2644EFF6F22}" destId="{27156A9D-DC3F-491B-B00A-9C5D71043B51}" srcOrd="1" destOrd="0" parTransId="{EB9A9EDC-869D-4A40-8A70-1C286993418D}" sibTransId="{8B90DCD7-7553-4FDF-B33F-C767203278AA}"/>
    <dgm:cxn modelId="{7583F17F-66F4-4716-A6E3-A0AE81FF75D1}" type="presOf" srcId="{27156A9D-DC3F-491B-B00A-9C5D71043B51}" destId="{11723C2E-ED2C-4B08-9B62-D477B92BB605}" srcOrd="0" destOrd="0" presId="urn:microsoft.com/office/officeart/2005/8/layout/hProcess10#1"/>
    <dgm:cxn modelId="{05D79D10-0A4A-45D8-9BBF-CE425A8EFCF6}" srcId="{BB8D2B13-3B9D-42D7-A791-E2644EFF6F22}" destId="{3AE7CEC6-D867-4C11-8BDA-269BC1DBFBDE}" srcOrd="3" destOrd="0" parTransId="{4A4A8102-24B5-4C18-A104-27397C230059}" sibTransId="{A3B01C84-B67D-47F8-B65A-36B81B92125F}"/>
    <dgm:cxn modelId="{CDA671F7-3AE1-4A3D-83D9-844ABA723CA3}" type="presOf" srcId="{1493DB6F-20C3-4937-BDE6-4C25024FD33B}" destId="{EA2262A9-0000-4A4F-8951-175611144771}" srcOrd="0" destOrd="0" presId="urn:microsoft.com/office/officeart/2005/8/layout/hProcess10#1"/>
    <dgm:cxn modelId="{C302B2FF-6719-4F57-ACDA-C55D720B1793}" type="presOf" srcId="{70183552-246A-4DC8-87E9-1A85EAE5756E}" destId="{09D7178F-B063-4504-BDF5-10686FA2AAB9}" srcOrd="0" destOrd="0" presId="urn:microsoft.com/office/officeart/2005/8/layout/hProcess10#1"/>
    <dgm:cxn modelId="{A52407A9-356C-46AF-8E0F-07688A97A3D6}" srcId="{BB8D2B13-3B9D-42D7-A791-E2644EFF6F22}" destId="{70183552-246A-4DC8-87E9-1A85EAE5756E}" srcOrd="0" destOrd="0" parTransId="{5C7BE2DC-F301-4F61-A7B6-2A4859A570B8}" sibTransId="{1493DB6F-20C3-4937-BDE6-4C25024FD33B}"/>
    <dgm:cxn modelId="{97D5D35E-4E6A-44D6-B2B9-CA84C4BF0E4A}" srcId="{BB8D2B13-3B9D-42D7-A791-E2644EFF6F22}" destId="{ABB5B074-4796-43B5-9105-0B27DB729EAE}" srcOrd="2" destOrd="0" parTransId="{2BC6DA25-4998-4018-8A19-5D982359D8B2}" sibTransId="{FABB7DA3-0087-4F08-900A-1069294C7273}"/>
    <dgm:cxn modelId="{4CFD166D-4048-451A-B0BF-1E19DEE1C73B}" type="presOf" srcId="{3AE7CEC6-D867-4C11-8BDA-269BC1DBFBDE}" destId="{035B1058-D7D4-480D-A3D4-A83FB0B6245B}" srcOrd="0" destOrd="0" presId="urn:microsoft.com/office/officeart/2005/8/layout/hProcess10#1"/>
    <dgm:cxn modelId="{01C3BB08-8982-4D3A-A34C-EB8ECC3A7D6F}" type="presOf" srcId="{ABB5B074-4796-43B5-9105-0B27DB729EAE}" destId="{12A69D0D-4194-403D-81B6-24D6F9AA939F}" srcOrd="0" destOrd="0" presId="urn:microsoft.com/office/officeart/2005/8/layout/hProcess10#1"/>
    <dgm:cxn modelId="{2516165D-315D-448D-9A51-0A808C32F176}" type="presOf" srcId="{FABB7DA3-0087-4F08-900A-1069294C7273}" destId="{19645ABE-8182-4A25-8497-A0FD5BE0B15A}" srcOrd="0" destOrd="0" presId="urn:microsoft.com/office/officeart/2005/8/layout/hProcess10#1"/>
    <dgm:cxn modelId="{274743A1-DDA1-48AA-B08A-EBB4890ABBFD}" type="presOf" srcId="{1493DB6F-20C3-4937-BDE6-4C25024FD33B}" destId="{390183B1-9EBB-4572-980B-A09409F439C4}" srcOrd="1" destOrd="0" presId="urn:microsoft.com/office/officeart/2005/8/layout/hProcess10#1"/>
    <dgm:cxn modelId="{8C42FF2F-815C-4D37-974C-3F0B028239E7}" type="presOf" srcId="{BB8D2B13-3B9D-42D7-A791-E2644EFF6F22}" destId="{DDCE0DCC-37BE-4968-8B08-CB542E4693BF}" srcOrd="0" destOrd="0" presId="urn:microsoft.com/office/officeart/2005/8/layout/hProcess10#1"/>
    <dgm:cxn modelId="{28C1862C-CCDA-4CDB-8D18-9410A8887020}" type="presOf" srcId="{8B90DCD7-7553-4FDF-B33F-C767203278AA}" destId="{EA0A8DC8-9DCC-4032-B67B-D98D13987A2C}" srcOrd="1" destOrd="0" presId="urn:microsoft.com/office/officeart/2005/8/layout/hProcess10#1"/>
    <dgm:cxn modelId="{F00E519F-1C9C-46D3-9D8E-18E30378CB9D}" type="presParOf" srcId="{DDCE0DCC-37BE-4968-8B08-CB542E4693BF}" destId="{3CC5ABE7-152F-4AF7-95EF-D91B2E5654DC}" srcOrd="0" destOrd="0" presId="urn:microsoft.com/office/officeart/2005/8/layout/hProcess10#1"/>
    <dgm:cxn modelId="{A59D22DD-0F33-4C2A-B18C-61DD8738C9AD}" type="presParOf" srcId="{3CC5ABE7-152F-4AF7-95EF-D91B2E5654DC}" destId="{EA42FD86-3C10-4172-9CCF-E91AA6CF9B72}" srcOrd="0" destOrd="0" presId="urn:microsoft.com/office/officeart/2005/8/layout/hProcess10#1"/>
    <dgm:cxn modelId="{EF35F2F5-7DA0-4AC6-B61E-9EB41C1DB0EF}" type="presParOf" srcId="{3CC5ABE7-152F-4AF7-95EF-D91B2E5654DC}" destId="{09D7178F-B063-4504-BDF5-10686FA2AAB9}" srcOrd="1" destOrd="0" presId="urn:microsoft.com/office/officeart/2005/8/layout/hProcess10#1"/>
    <dgm:cxn modelId="{F299BF96-BB71-42AB-8B53-55B1E9FB2FE6}" type="presParOf" srcId="{DDCE0DCC-37BE-4968-8B08-CB542E4693BF}" destId="{EA2262A9-0000-4A4F-8951-175611144771}" srcOrd="1" destOrd="0" presId="urn:microsoft.com/office/officeart/2005/8/layout/hProcess10#1"/>
    <dgm:cxn modelId="{B1EE0237-0F82-49FC-AE10-076C063F302D}" type="presParOf" srcId="{EA2262A9-0000-4A4F-8951-175611144771}" destId="{390183B1-9EBB-4572-980B-A09409F439C4}" srcOrd="0" destOrd="0" presId="urn:microsoft.com/office/officeart/2005/8/layout/hProcess10#1"/>
    <dgm:cxn modelId="{1E3D803D-B010-4429-982C-16664119AC38}" type="presParOf" srcId="{DDCE0DCC-37BE-4968-8B08-CB542E4693BF}" destId="{5409EDDF-0139-4D45-888E-412D5AF12805}" srcOrd="2" destOrd="0" presId="urn:microsoft.com/office/officeart/2005/8/layout/hProcess10#1"/>
    <dgm:cxn modelId="{1C927B2C-3CCE-4F7D-AD7C-6C1F895145D7}" type="presParOf" srcId="{5409EDDF-0139-4D45-888E-412D5AF12805}" destId="{46D65A11-DC9E-410E-901D-2ECB4CF4F3FB}" srcOrd="0" destOrd="0" presId="urn:microsoft.com/office/officeart/2005/8/layout/hProcess10#1"/>
    <dgm:cxn modelId="{B041F648-349C-4617-93A1-3DDBA001724F}" type="presParOf" srcId="{5409EDDF-0139-4D45-888E-412D5AF12805}" destId="{11723C2E-ED2C-4B08-9B62-D477B92BB605}" srcOrd="1" destOrd="0" presId="urn:microsoft.com/office/officeart/2005/8/layout/hProcess10#1"/>
    <dgm:cxn modelId="{4B0428C1-349E-44D2-BB35-D994B2D78A16}" type="presParOf" srcId="{DDCE0DCC-37BE-4968-8B08-CB542E4693BF}" destId="{F7E52E83-AD24-4B68-90BF-90DDC77067FF}" srcOrd="3" destOrd="0" presId="urn:microsoft.com/office/officeart/2005/8/layout/hProcess10#1"/>
    <dgm:cxn modelId="{489BCFA2-5354-4C2E-B4A2-252F8F93D9D3}" type="presParOf" srcId="{F7E52E83-AD24-4B68-90BF-90DDC77067FF}" destId="{EA0A8DC8-9DCC-4032-B67B-D98D13987A2C}" srcOrd="0" destOrd="0" presId="urn:microsoft.com/office/officeart/2005/8/layout/hProcess10#1"/>
    <dgm:cxn modelId="{428B059A-7398-4835-AABB-E6A7C25CF6FF}" type="presParOf" srcId="{DDCE0DCC-37BE-4968-8B08-CB542E4693BF}" destId="{5B4CE051-8C3D-416F-94EF-EEA7B9262C4F}" srcOrd="4" destOrd="0" presId="urn:microsoft.com/office/officeart/2005/8/layout/hProcess10#1"/>
    <dgm:cxn modelId="{C4F1A0F2-6E10-4043-8562-5096D2D3241F}" type="presParOf" srcId="{5B4CE051-8C3D-416F-94EF-EEA7B9262C4F}" destId="{D0E120AC-992D-4C75-A243-06D780C18A97}" srcOrd="0" destOrd="0" presId="urn:microsoft.com/office/officeart/2005/8/layout/hProcess10#1"/>
    <dgm:cxn modelId="{50858714-E3ED-41F7-B247-BFA12428C6E5}" type="presParOf" srcId="{5B4CE051-8C3D-416F-94EF-EEA7B9262C4F}" destId="{12A69D0D-4194-403D-81B6-24D6F9AA939F}" srcOrd="1" destOrd="0" presId="urn:microsoft.com/office/officeart/2005/8/layout/hProcess10#1"/>
    <dgm:cxn modelId="{97C9EADC-3323-4096-924B-C82533FCF9B0}" type="presParOf" srcId="{DDCE0DCC-37BE-4968-8B08-CB542E4693BF}" destId="{19645ABE-8182-4A25-8497-A0FD5BE0B15A}" srcOrd="5" destOrd="0" presId="urn:microsoft.com/office/officeart/2005/8/layout/hProcess10#1"/>
    <dgm:cxn modelId="{40B860D5-329B-4D3B-969F-0656149E657F}" type="presParOf" srcId="{19645ABE-8182-4A25-8497-A0FD5BE0B15A}" destId="{F29693C8-A36A-4054-88CD-148CFEEF9237}" srcOrd="0" destOrd="0" presId="urn:microsoft.com/office/officeart/2005/8/layout/hProcess10#1"/>
    <dgm:cxn modelId="{E8E12D49-2497-4CEF-932C-6AF65728AFB6}" type="presParOf" srcId="{DDCE0DCC-37BE-4968-8B08-CB542E4693BF}" destId="{312E1DC2-85A5-43B0-B2A9-6183A23D60D3}" srcOrd="6" destOrd="0" presId="urn:microsoft.com/office/officeart/2005/8/layout/hProcess10#1"/>
    <dgm:cxn modelId="{AF063072-9CE0-4651-9F40-3A93584CC105}" type="presParOf" srcId="{312E1DC2-85A5-43B0-B2A9-6183A23D60D3}" destId="{59BC0136-06A6-4ED6-8A05-7B2AA62D54DE}" srcOrd="0" destOrd="0" presId="urn:microsoft.com/office/officeart/2005/8/layout/hProcess10#1"/>
    <dgm:cxn modelId="{36607019-E5C5-47CC-B287-01D6518C901F}" type="presParOf" srcId="{312E1DC2-85A5-43B0-B2A9-6183A23D60D3}" destId="{035B1058-D7D4-480D-A3D4-A83FB0B6245B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2FD86-3C10-4172-9CCF-E91AA6CF9B72}">
      <dsp:nvSpPr>
        <dsp:cNvPr id="0" name=""/>
        <dsp:cNvSpPr/>
      </dsp:nvSpPr>
      <dsp:spPr>
        <a:xfrm>
          <a:off x="815" y="979712"/>
          <a:ext cx="1061359" cy="1061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7178F-B063-4504-BDF5-10686FA2AAB9}">
      <dsp:nvSpPr>
        <dsp:cNvPr id="0" name=""/>
        <dsp:cNvSpPr/>
      </dsp:nvSpPr>
      <dsp:spPr>
        <a:xfrm>
          <a:off x="173594" y="1616528"/>
          <a:ext cx="1061359" cy="106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School shall not enter contest/competition which requires sanctioning until it is approved</a:t>
          </a:r>
        </a:p>
      </dsp:txBody>
      <dsp:txXfrm>
        <a:off x="204680" y="1647614"/>
        <a:ext cx="999187" cy="999187"/>
      </dsp:txXfrm>
    </dsp:sp>
    <dsp:sp modelId="{EA2262A9-0000-4A4F-8951-175611144771}">
      <dsp:nvSpPr>
        <dsp:cNvPr id="0" name=""/>
        <dsp:cNvSpPr/>
      </dsp:nvSpPr>
      <dsp:spPr>
        <a:xfrm>
          <a:off x="1266615" y="1382877"/>
          <a:ext cx="204441" cy="25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266615" y="1433883"/>
        <a:ext cx="143109" cy="153017"/>
      </dsp:txXfrm>
    </dsp:sp>
    <dsp:sp modelId="{46D65A11-DC9E-410E-901D-2ECB4CF4F3FB}">
      <dsp:nvSpPr>
        <dsp:cNvPr id="0" name=""/>
        <dsp:cNvSpPr/>
      </dsp:nvSpPr>
      <dsp:spPr>
        <a:xfrm>
          <a:off x="1646292" y="979712"/>
          <a:ext cx="1061359" cy="1061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23C2E-ED2C-4B08-9B62-D477B92BB605}">
      <dsp:nvSpPr>
        <dsp:cNvPr id="0" name=""/>
        <dsp:cNvSpPr/>
      </dsp:nvSpPr>
      <dsp:spPr>
        <a:xfrm>
          <a:off x="1819071" y="1616528"/>
          <a:ext cx="1061359" cy="106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Applications for sanctioning must be submitted to the SSAC office 30 days prior to the event</a:t>
          </a:r>
        </a:p>
      </dsp:txBody>
      <dsp:txXfrm>
        <a:off x="1850157" y="1647614"/>
        <a:ext cx="999187" cy="999187"/>
      </dsp:txXfrm>
    </dsp:sp>
    <dsp:sp modelId="{F7E52E83-AD24-4B68-90BF-90DDC77067FF}">
      <dsp:nvSpPr>
        <dsp:cNvPr id="0" name=""/>
        <dsp:cNvSpPr/>
      </dsp:nvSpPr>
      <dsp:spPr>
        <a:xfrm>
          <a:off x="2912092" y="1382877"/>
          <a:ext cx="204441" cy="25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912092" y="1433883"/>
        <a:ext cx="143109" cy="153017"/>
      </dsp:txXfrm>
    </dsp:sp>
    <dsp:sp modelId="{D0E120AC-992D-4C75-A243-06D780C18A97}">
      <dsp:nvSpPr>
        <dsp:cNvPr id="0" name=""/>
        <dsp:cNvSpPr/>
      </dsp:nvSpPr>
      <dsp:spPr>
        <a:xfrm>
          <a:off x="3291769" y="979712"/>
          <a:ext cx="1061359" cy="1061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69D0D-4194-403D-81B6-24D6F9AA939F}">
      <dsp:nvSpPr>
        <dsp:cNvPr id="0" name=""/>
        <dsp:cNvSpPr/>
      </dsp:nvSpPr>
      <dsp:spPr>
        <a:xfrm>
          <a:off x="3464548" y="1616528"/>
          <a:ext cx="1061359" cy="106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An event with more than four school or awards are given require sanctioning</a:t>
          </a:r>
        </a:p>
      </dsp:txBody>
      <dsp:txXfrm>
        <a:off x="3495634" y="1647614"/>
        <a:ext cx="999187" cy="999187"/>
      </dsp:txXfrm>
    </dsp:sp>
    <dsp:sp modelId="{19645ABE-8182-4A25-8497-A0FD5BE0B15A}">
      <dsp:nvSpPr>
        <dsp:cNvPr id="0" name=""/>
        <dsp:cNvSpPr/>
      </dsp:nvSpPr>
      <dsp:spPr>
        <a:xfrm>
          <a:off x="4557569" y="1382877"/>
          <a:ext cx="204441" cy="255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557569" y="1433883"/>
        <a:ext cx="143109" cy="153017"/>
      </dsp:txXfrm>
    </dsp:sp>
    <dsp:sp modelId="{59BC0136-06A6-4ED6-8A05-7B2AA62D54DE}">
      <dsp:nvSpPr>
        <dsp:cNvPr id="0" name=""/>
        <dsp:cNvSpPr/>
      </dsp:nvSpPr>
      <dsp:spPr>
        <a:xfrm>
          <a:off x="4937246" y="979712"/>
          <a:ext cx="1061359" cy="1061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B1058-D7D4-480D-A3D4-A83FB0B6245B}">
      <dsp:nvSpPr>
        <dsp:cNvPr id="0" name=""/>
        <dsp:cNvSpPr/>
      </dsp:nvSpPr>
      <dsp:spPr>
        <a:xfrm>
          <a:off x="5110025" y="1616528"/>
          <a:ext cx="1061359" cy="1061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Any event where awards are given require sanctioning</a:t>
          </a:r>
        </a:p>
      </dsp:txBody>
      <dsp:txXfrm>
        <a:off x="5141111" y="1647614"/>
        <a:ext cx="999187" cy="999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/>
          <a:lstStyle>
            <a:lvl1pPr algn="r">
              <a:defRPr sz="1200"/>
            </a:lvl1pPr>
          </a:lstStyle>
          <a:p>
            <a:fld id="{134BBAF8-A171-4336-A23B-D0B636EE301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 anchor="b"/>
          <a:lstStyle>
            <a:lvl1pPr algn="r">
              <a:defRPr sz="1200"/>
            </a:lvl1pPr>
          </a:lstStyle>
          <a:p>
            <a:fld id="{550D7849-AED1-48BB-A83D-77670CD791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5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/>
          <a:lstStyle>
            <a:lvl1pPr algn="r">
              <a:defRPr sz="1200"/>
            </a:lvl1pPr>
          </a:lstStyle>
          <a:p>
            <a:fld id="{4B18AE56-6946-41B5-9146-88C2FE90FAFC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0" tIns="46122" rIns="92240" bIns="461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40" tIns="46122" rIns="92240" bIns="461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240" tIns="46122" rIns="92240" bIns="46122" rtlCol="0" anchor="b"/>
          <a:lstStyle>
            <a:lvl1pPr algn="r">
              <a:defRPr sz="1200"/>
            </a:lvl1pPr>
          </a:lstStyle>
          <a:p>
            <a:fld id="{B55CCE89-CCAF-4AAE-8D1B-2F2B2B57B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6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35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64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397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527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660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791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925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055" algn="l" defTabSz="912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3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40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4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9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05954-07F7-419B-AA4C-F547484A32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CE89-CCAF-4AAE-8D1B-2F2B2B57B3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8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7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11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55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1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6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00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48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1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96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26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8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5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10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43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8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78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8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3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4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1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2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48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55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53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6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8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3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0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3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2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0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C31F2F-34AF-4131-8DF3-30CDB2138E72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FCCF39-FA3C-441D-913F-DFD9C0C46A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indy.daniel@wvssa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.goodwin@wvssac.org" TargetMode="External"/><Relationship Id="rId2" Type="http://schemas.openxmlformats.org/officeDocument/2006/relationships/hyperlink" Target="http://www.wvssac.org/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ssa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ssa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922655"/>
            <a:ext cx="5410200" cy="36158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Bernard MT Condensed" pitchFamily="18" charset="0"/>
              </a:rPr>
              <a:t>2019-20</a:t>
            </a:r>
            <a:endParaRPr lang="en-US" sz="4800" b="1" dirty="0">
              <a:latin typeface="Bernard MT Condensed" pitchFamily="18" charset="0"/>
            </a:endParaRPr>
          </a:p>
          <a:p>
            <a:pPr algn="ctr"/>
            <a:r>
              <a:rPr lang="en-US" sz="4800" b="1" dirty="0">
                <a:latin typeface="Bernard MT Condensed" pitchFamily="18" charset="0"/>
              </a:rPr>
              <a:t>WVSSAC Swim Rules Clinic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HEAT ACCLIMATIZATION</a:t>
            </a:r>
          </a:p>
        </p:txBody>
      </p:sp>
      <p:pic>
        <p:nvPicPr>
          <p:cNvPr id="9113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3" y="2490788"/>
            <a:ext cx="3496151" cy="3444875"/>
          </a:xfrm>
        </p:spPr>
      </p:pic>
    </p:spTree>
    <p:extLst>
      <p:ext uri="{BB962C8B-B14F-4D97-AF65-F5344CB8AC3E}">
        <p14:creationId xmlns:p14="http://schemas.microsoft.com/office/powerpoint/2010/main" val="3313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791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86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Non School Participation Rule</a:t>
            </a:r>
          </a:p>
          <a:p>
            <a:r>
              <a:rPr lang="en-US" dirty="0"/>
              <a:t>Sunday practice activities prohibited</a:t>
            </a:r>
          </a:p>
          <a:p>
            <a:r>
              <a:rPr lang="en-US" dirty="0"/>
              <a:t>14 days of practice with the school team before first contest</a:t>
            </a:r>
          </a:p>
          <a:p>
            <a:r>
              <a:rPr lang="en-US" dirty="0"/>
              <a:t>Use of Pool – If 2 or more schools are using same pool – letter requesting </a:t>
            </a:r>
            <a:r>
              <a:rPr lang="en-US" dirty="0" smtClean="0"/>
              <a:t>permission. Keep separate.</a:t>
            </a:r>
          </a:p>
          <a:p>
            <a:r>
              <a:rPr lang="en-US" dirty="0" smtClean="0"/>
              <a:t>Eligibility</a:t>
            </a:r>
            <a:endParaRPr lang="en-US" dirty="0"/>
          </a:p>
          <a:p>
            <a:r>
              <a:rPr lang="en-US" dirty="0"/>
              <a:t>Physical exams – parent and student signature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58626"/>
            <a:ext cx="3336925" cy="2504435"/>
          </a:xfrm>
        </p:spPr>
      </p:pic>
    </p:spTree>
    <p:extLst>
      <p:ext uri="{BB962C8B-B14F-4D97-AF65-F5344CB8AC3E}">
        <p14:creationId xmlns:p14="http://schemas.microsoft.com/office/powerpoint/2010/main" val="3388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Season Coaching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099745"/>
            <a:ext cx="3338512" cy="22221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 week window</a:t>
            </a:r>
          </a:p>
          <a:p>
            <a:endParaRPr lang="en-US" dirty="0" smtClean="0"/>
          </a:p>
          <a:p>
            <a:r>
              <a:rPr lang="en-US" dirty="0" smtClean="0"/>
              <a:t>Flex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384_0515 (2).JPG"/>
          <p:cNvPicPr>
            <a:picLocks noChangeAspect="1"/>
          </p:cNvPicPr>
          <p:nvPr/>
        </p:nvPicPr>
        <p:blipFill rotWithShape="1">
          <a:blip r:embed="rId3" cstate="print"/>
          <a:srcRect l="-30768" t="-23809" r="-24615" b="-38095"/>
          <a:stretch/>
        </p:blipFill>
        <p:spPr>
          <a:xfrm>
            <a:off x="4800600" y="1524000"/>
            <a:ext cx="3848100" cy="259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762000" y="533400"/>
            <a:ext cx="7620000" cy="762000"/>
          </a:xfrm>
          <a:prstGeom prst="rect">
            <a:avLst/>
          </a:prstGeom>
          <a:solidFill>
            <a:schemeClr val="bg1"/>
          </a:solidFill>
          <a:effectLst>
            <a:innerShdw blurRad="444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4" rIns="91227" bIns="45614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SEASON </a:t>
            </a:r>
            <a:r>
              <a:rPr lang="en-US" b="1" dirty="0"/>
              <a:t>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7315200" cy="36576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en-US" sz="4000" dirty="0"/>
          </a:p>
          <a:p>
            <a:pPr>
              <a:buNone/>
              <a:defRPr/>
            </a:pPr>
            <a:endParaRPr lang="en-US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772400" y="5638800"/>
            <a:ext cx="990600" cy="990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4" rIns="91227" bIns="45614" rtlCol="0" anchor="ctr"/>
          <a:lstStyle/>
          <a:p>
            <a:pPr algn="ctr"/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 vert="horz" lIns="91227" tIns="45614" rIns="91227" bIns="45614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First Practice: October </a:t>
            </a:r>
            <a:r>
              <a:rPr lang="en-US" sz="2400" dirty="0" smtClean="0"/>
              <a:t>28</a:t>
            </a: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First Contest: November </a:t>
            </a:r>
            <a:r>
              <a:rPr lang="en-US" sz="2400" dirty="0" smtClean="0"/>
              <a:t>13</a:t>
            </a: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Regional: February 8</a:t>
            </a:r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State: February </a:t>
            </a:r>
            <a:r>
              <a:rPr lang="en-US" sz="2400" dirty="0" smtClean="0"/>
              <a:t>20-21</a:t>
            </a: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Regional Entry Form due – </a:t>
            </a:r>
            <a:r>
              <a:rPr lang="en-US" sz="2400" dirty="0" smtClean="0"/>
              <a:t>February 4 </a:t>
            </a:r>
            <a:r>
              <a:rPr lang="en-US" sz="2400" dirty="0"/>
              <a:t>- </a:t>
            </a:r>
            <a:r>
              <a:rPr lang="en-US" sz="2400" dirty="0" smtClean="0"/>
              <a:t>NOON</a:t>
            </a: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Part 1 </a:t>
            </a:r>
            <a:r>
              <a:rPr lang="en-US" sz="2400" dirty="0" smtClean="0"/>
              <a:t>NFHS -  </a:t>
            </a:r>
            <a:r>
              <a:rPr lang="en-US" sz="2400" dirty="0">
                <a:solidFill>
                  <a:srgbClr val="FF0000"/>
                </a:solidFill>
              </a:rPr>
              <a:t>(minimum score 75</a:t>
            </a:r>
            <a:r>
              <a:rPr lang="en-US" sz="2400" dirty="0" smtClean="0">
                <a:solidFill>
                  <a:srgbClr val="FF0000"/>
                </a:solidFill>
              </a:rPr>
              <a:t>%) – deadline October 31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n-US" sz="2400" dirty="0"/>
              <a:t>State Meet Time </a:t>
            </a:r>
            <a:r>
              <a:rPr lang="en-US" sz="2400" dirty="0" smtClean="0"/>
              <a:t>Schedule – TBA – See Interscholastic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SANCTIONING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8556836"/>
              </p:ext>
            </p:extLst>
          </p:nvPr>
        </p:nvGraphicFramePr>
        <p:xfrm>
          <a:off x="1371600" y="2286000"/>
          <a:ext cx="6172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678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4" rIns="91227" bIns="45614" rtlCol="0" anchor="ctr"/>
          <a:lstStyle/>
          <a:p>
            <a:pPr algn="ctr"/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58774"/>
            <a:ext cx="6799262" cy="1303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REMINDERS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22"/>
            <a:ext cx="8229600" cy="5516563"/>
          </a:xfrm>
          <a:prstGeom prst="rect">
            <a:avLst/>
          </a:prstGeom>
        </p:spPr>
        <p:txBody>
          <a:bodyPr vert="horz" lIns="91227" tIns="45614" rIns="91227" bIns="45614" rtlCol="0">
            <a:normAutofit/>
          </a:bodyPr>
          <a:lstStyle/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Athlete grade level (9, 10, 11, 12) required on every entry form</a:t>
            </a:r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Individual Entry </a:t>
            </a:r>
            <a:r>
              <a:rPr lang="en-US" sz="2400" dirty="0" smtClean="0"/>
              <a:t>Times (for regular season meets)</a:t>
            </a:r>
            <a:endParaRPr lang="en-US" sz="2400" dirty="0"/>
          </a:p>
          <a:p>
            <a:pPr marL="741212" lvl="1" indent="-28508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Must be from </a:t>
            </a:r>
            <a:r>
              <a:rPr lang="en-US" sz="2400" dirty="0" smtClean="0"/>
              <a:t>high </a:t>
            </a:r>
            <a:r>
              <a:rPr lang="en-US" sz="2400" dirty="0"/>
              <a:t>s</a:t>
            </a:r>
            <a:r>
              <a:rPr lang="en-US" sz="2400" dirty="0" smtClean="0"/>
              <a:t>chool meets (current or prior season)</a:t>
            </a: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Relay Entry Times </a:t>
            </a:r>
          </a:p>
          <a:p>
            <a:pPr marL="741212" lvl="1" indent="-28508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Must be from </a:t>
            </a:r>
            <a:r>
              <a:rPr lang="en-US" sz="2400" dirty="0" smtClean="0"/>
              <a:t>high </a:t>
            </a:r>
            <a:r>
              <a:rPr lang="en-US" sz="2400" dirty="0"/>
              <a:t>s</a:t>
            </a:r>
            <a:r>
              <a:rPr lang="en-US" sz="2400" dirty="0" smtClean="0"/>
              <a:t>chool </a:t>
            </a:r>
            <a:r>
              <a:rPr lang="en-US" sz="2400" dirty="0"/>
              <a:t>meets from current season</a:t>
            </a:r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Breaks during </a:t>
            </a:r>
            <a:r>
              <a:rPr lang="en-US" sz="2400" dirty="0" smtClean="0"/>
              <a:t>state meet </a:t>
            </a:r>
            <a:r>
              <a:rPr lang="en-US" sz="2400" dirty="0"/>
              <a:t>– not less than (5) minutes</a:t>
            </a:r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500 Freestyle qualifying times</a:t>
            </a:r>
          </a:p>
          <a:p>
            <a:pPr lvl="1">
              <a:defRPr/>
            </a:pPr>
            <a:r>
              <a:rPr lang="en-US" sz="2400" dirty="0"/>
              <a:t>7:30.00 Women</a:t>
            </a:r>
          </a:p>
          <a:p>
            <a:pPr lvl="1">
              <a:defRPr/>
            </a:pPr>
            <a:r>
              <a:rPr lang="en-US" sz="2400" dirty="0"/>
              <a:t>6:30.00 </a:t>
            </a:r>
            <a:r>
              <a:rPr lang="en-US" sz="2400" dirty="0" smtClean="0"/>
              <a:t>Men</a:t>
            </a:r>
            <a:endParaRPr lang="en-US" sz="2400" dirty="0"/>
          </a:p>
          <a:p>
            <a:pPr marL="342099" indent="-342099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marL="741212" lvl="1" indent="-285081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tx2"/>
                </a:solidFill>
              </a:rPr>
              <a:t>Reminders – (Continued)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19204"/>
            <a:ext cx="7848600" cy="43641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Schools must schedule in a </a:t>
            </a:r>
            <a:r>
              <a:rPr lang="en-US" b="1" dirty="0"/>
              <a:t>minimum</a:t>
            </a:r>
            <a:r>
              <a:rPr lang="en-US" dirty="0"/>
              <a:t> of 6 meets and an individual swimmer must compete in a </a:t>
            </a:r>
            <a:r>
              <a:rPr lang="en-US" b="1" dirty="0"/>
              <a:t>minimum</a:t>
            </a:r>
            <a:r>
              <a:rPr lang="en-US" dirty="0"/>
              <a:t> of 4 school meets to be eligible for </a:t>
            </a:r>
            <a:r>
              <a:rPr lang="en-US" dirty="0" smtClean="0"/>
              <a:t>regional </a:t>
            </a:r>
            <a:r>
              <a:rPr lang="en-US" dirty="0"/>
              <a:t>c</a:t>
            </a:r>
            <a:r>
              <a:rPr lang="en-US" dirty="0" smtClean="0"/>
              <a:t>ompetition</a:t>
            </a:r>
            <a:r>
              <a:rPr lang="en-US" dirty="0"/>
              <a:t>. Strongly recommend schedule more than 6 because of weather. Schedule must be posted online.</a:t>
            </a:r>
          </a:p>
          <a:p>
            <a:pPr eaLnBrk="1" hangingPunct="1">
              <a:defRPr/>
            </a:pPr>
            <a:r>
              <a:rPr lang="en-US" dirty="0"/>
              <a:t>Hy-tek entry will be accepted provided it includes all information on WVSSAC entry form – Due </a:t>
            </a:r>
            <a:r>
              <a:rPr lang="en-US" dirty="0" smtClean="0"/>
              <a:t>February 4 </a:t>
            </a:r>
            <a:r>
              <a:rPr lang="en-US" dirty="0"/>
              <a:t>by noon to WVSSAC. After noon to Regional Directors.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Psyche sheets vs heat sheets</a:t>
            </a:r>
          </a:p>
          <a:p>
            <a:r>
              <a:rPr lang="en-US" dirty="0" smtClean="0"/>
              <a:t>Documentation at regional meet</a:t>
            </a:r>
          </a:p>
          <a:p>
            <a:r>
              <a:rPr lang="en-US" dirty="0" smtClean="0"/>
              <a:t>FINA mark </a:t>
            </a:r>
          </a:p>
          <a:p>
            <a:r>
              <a:rPr lang="en-US" dirty="0" smtClean="0"/>
              <a:t>Rules Chart (handout)</a:t>
            </a:r>
          </a:p>
          <a:p>
            <a:r>
              <a:rPr lang="en-US" dirty="0" smtClean="0"/>
              <a:t>NISCA 2019-20 All America time standards (handout)</a:t>
            </a:r>
          </a:p>
          <a:p>
            <a:r>
              <a:rPr lang="en-US" dirty="0" smtClean="0"/>
              <a:t>Times -  high school and club swimmers (handout)</a:t>
            </a:r>
          </a:p>
          <a:p>
            <a:r>
              <a:rPr lang="en-US" dirty="0" smtClean="0"/>
              <a:t>Hytek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2137833" cy="143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Cindy Daniel, Ed.D., Assistant Executive Director</a:t>
            </a:r>
          </a:p>
          <a:p>
            <a:r>
              <a:rPr lang="en-US" dirty="0" smtClean="0"/>
              <a:t>304-485-5494 (O) or 304-552-7866 (C)</a:t>
            </a:r>
          </a:p>
          <a:p>
            <a:r>
              <a:rPr lang="en-US" dirty="0" smtClean="0">
                <a:hlinkClick r:id="rId3"/>
              </a:rPr>
              <a:t>cindy.daniel@wvssac.org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Scott Wilson, Rules Interpreter</a:t>
            </a:r>
          </a:p>
          <a:p>
            <a:r>
              <a:rPr lang="en-US" dirty="0" smtClean="0"/>
              <a:t>sewjd@aol.com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86200"/>
            <a:ext cx="164363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DUTIES OF A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Properly plan the activity</a:t>
            </a:r>
          </a:p>
          <a:p>
            <a:r>
              <a:rPr lang="en-US" dirty="0" smtClean="0"/>
              <a:t>Provide proper instruction</a:t>
            </a:r>
          </a:p>
          <a:p>
            <a:r>
              <a:rPr lang="en-US" dirty="0" smtClean="0"/>
              <a:t>Warn of inherent risks</a:t>
            </a:r>
          </a:p>
          <a:p>
            <a:r>
              <a:rPr lang="en-US" dirty="0" smtClean="0"/>
              <a:t>Provide a safe physical environment</a:t>
            </a:r>
          </a:p>
          <a:p>
            <a:r>
              <a:rPr lang="en-US" dirty="0" smtClean="0"/>
              <a:t>Provide adequate and proper equipment</a:t>
            </a:r>
          </a:p>
          <a:p>
            <a:r>
              <a:rPr lang="en-US" dirty="0" smtClean="0"/>
              <a:t>Match athletes appropriately</a:t>
            </a:r>
          </a:p>
          <a:p>
            <a:r>
              <a:rPr lang="en-US" dirty="0" smtClean="0"/>
              <a:t>Evaluate athletes for injury or incapacity</a:t>
            </a:r>
          </a:p>
          <a:p>
            <a:r>
              <a:rPr lang="en-US" dirty="0" smtClean="0"/>
              <a:t>Supervise activity closely</a:t>
            </a:r>
          </a:p>
          <a:p>
            <a:r>
              <a:rPr lang="en-US" dirty="0" smtClean="0"/>
              <a:t>Provide appropriate emergency assistance</a:t>
            </a:r>
          </a:p>
          <a:p>
            <a:r>
              <a:rPr lang="en-US" dirty="0" smtClean="0"/>
              <a:t>Protect against physical and psychological harm from others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14" y="2777729"/>
            <a:ext cx="2754097" cy="2482453"/>
          </a:xfrm>
        </p:spPr>
      </p:pic>
    </p:spTree>
    <p:extLst>
      <p:ext uri="{BB962C8B-B14F-4D97-AF65-F5344CB8AC3E}">
        <p14:creationId xmlns:p14="http://schemas.microsoft.com/office/powerpoint/2010/main" val="16956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542_0087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8589818" y="6553200"/>
            <a:ext cx="554182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85800"/>
            <a:ext cx="8001000" cy="10677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4" rIns="91227" bIns="45614" rtlCol="0" anchor="ctr"/>
          <a:lstStyle/>
          <a:p>
            <a:pPr algn="ctr"/>
            <a:endParaRPr lang="en-US" dirty="0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865" y="915337"/>
            <a:ext cx="6595535" cy="532463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STATE QUALIFIERS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14400" y="1905000"/>
            <a:ext cx="75438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Individual Events: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The top three (3</a:t>
            </a:r>
            <a:r>
              <a:rPr lang="en-US" sz="2000" b="1" dirty="0" smtClean="0">
                <a:solidFill>
                  <a:schemeClr val="tx1"/>
                </a:solidFill>
              </a:rPr>
              <a:t>) from each region </a:t>
            </a:r>
            <a:r>
              <a:rPr lang="en-US" sz="2000" b="1" dirty="0">
                <a:solidFill>
                  <a:schemeClr val="tx1"/>
                </a:solidFill>
              </a:rPr>
              <a:t>and the remaining twelve (12) qualifiers will be the next fastest twelve (12) competitors, by time, from all regions combined.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Relays: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The top two (2) from each region and the next 10 fastest times. This will only occur if all regionals use automatic timing. If a team qualifies 7 or more athletes, no alternate is permitted.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If a team qualifies </a:t>
            </a:r>
            <a:r>
              <a:rPr lang="en-US" sz="2000" b="1" dirty="0" smtClean="0">
                <a:solidFill>
                  <a:schemeClr val="tx1"/>
                </a:solidFill>
              </a:rPr>
              <a:t>fewer </a:t>
            </a:r>
            <a:r>
              <a:rPr lang="en-US" sz="2000" b="1" dirty="0">
                <a:solidFill>
                  <a:schemeClr val="tx1"/>
                </a:solidFill>
              </a:rPr>
              <a:t>than 7 </a:t>
            </a:r>
            <a:r>
              <a:rPr lang="en-US" sz="2000" b="1" dirty="0" smtClean="0">
                <a:solidFill>
                  <a:schemeClr val="tx1"/>
                </a:solidFill>
              </a:rPr>
              <a:t>athletes (which at least one must be a relay), </a:t>
            </a:r>
            <a:r>
              <a:rPr lang="en-US" sz="2000" b="1" dirty="0">
                <a:solidFill>
                  <a:schemeClr val="tx1"/>
                </a:solidFill>
              </a:rPr>
              <a:t>the coach must fill out the form and request to bring </a:t>
            </a:r>
            <a:r>
              <a:rPr lang="en-US" sz="2000" b="1" dirty="0" smtClean="0">
                <a:solidFill>
                  <a:schemeClr val="tx1"/>
                </a:solidFill>
              </a:rPr>
              <a:t>ONE </a:t>
            </a:r>
            <a:r>
              <a:rPr lang="en-US" sz="2000" b="1" dirty="0">
                <a:solidFill>
                  <a:schemeClr val="tx1"/>
                </a:solidFill>
              </a:rPr>
              <a:t>alternate. (This form MUST be sent to the WVSSAC by the  Monday following the </a:t>
            </a:r>
            <a:r>
              <a:rPr lang="en-US" sz="2000" b="1" dirty="0" smtClean="0">
                <a:solidFill>
                  <a:schemeClr val="tx1"/>
                </a:solidFill>
              </a:rPr>
              <a:t>regional </a:t>
            </a:r>
            <a:r>
              <a:rPr lang="en-US" sz="2000" b="1" dirty="0">
                <a:solidFill>
                  <a:schemeClr val="tx1"/>
                </a:solidFill>
              </a:rPr>
              <a:t>meet.)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Parade of Finals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Coach of top seeded swimmer will choose from a list of preapproved music</a:t>
            </a:r>
          </a:p>
          <a:p>
            <a:r>
              <a:rPr lang="en-US" dirty="0"/>
              <a:t>Members of the coaches committee will provide a preapproved list of music to the WVSSAC for top seeded athletes to select.</a:t>
            </a:r>
          </a:p>
          <a:p>
            <a:r>
              <a:rPr lang="en-US" dirty="0"/>
              <a:t>The list will be included in your state meet packet</a:t>
            </a:r>
          </a:p>
          <a:p>
            <a:pPr marL="45613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OFFICIALS</a:t>
            </a:r>
            <a:br>
              <a:rPr lang="en-US" b="1" dirty="0"/>
            </a:br>
            <a:r>
              <a:rPr lang="en-US" b="1" dirty="0"/>
              <a:t>PART </a:t>
            </a:r>
            <a:r>
              <a:rPr lang="en-US" b="1" dirty="0" smtClean="0"/>
              <a:t>1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2362200"/>
            <a:ext cx="7696200" cy="3733800"/>
          </a:xfrm>
        </p:spPr>
        <p:txBody>
          <a:bodyPr>
            <a:normAutofit fontScale="85000" lnSpcReduction="20000"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WVSSAC Website – 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www.wvssac.org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Must have an email address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OFFICIAL login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Testing window –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    (minimum score </a:t>
            </a:r>
            <a:r>
              <a:rPr lang="en-US" sz="2800" b="1" dirty="0" smtClean="0">
                <a:solidFill>
                  <a:schemeClr val="tx1"/>
                </a:solidFill>
              </a:rPr>
              <a:t>75%)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Instructions are in packet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Self nomination deadline – </a:t>
            </a:r>
            <a:r>
              <a:rPr lang="en-US" sz="2800" b="1" dirty="0" smtClean="0">
                <a:solidFill>
                  <a:schemeClr val="tx1"/>
                </a:solidFill>
              </a:rPr>
              <a:t>February 1, 2020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For any questions, contact Alice Goodwin – 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alice.goodwin@wvssac.org</a:t>
            </a:r>
            <a:r>
              <a:rPr lang="en-US" sz="2800" b="1" dirty="0" smtClean="0">
                <a:solidFill>
                  <a:schemeClr val="tx1"/>
                </a:solidFill>
              </a:rPr>
              <a:t>  or 304-485-5494.</a:t>
            </a:r>
            <a:endParaRPr lang="en-US" sz="2800" b="1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v"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88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OFFICIALS 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35814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en-US" sz="4000" dirty="0"/>
          </a:p>
          <a:p>
            <a:pPr algn="ctr">
              <a:buNone/>
              <a:defRPr/>
            </a:pPr>
            <a:endParaRPr lang="en-US" sz="4000" dirty="0"/>
          </a:p>
          <a:p>
            <a:pPr>
              <a:buNone/>
              <a:defRPr/>
            </a:pPr>
            <a:endParaRPr lang="en-US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39000" y="5218763"/>
            <a:ext cx="990600" cy="990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7" tIns="45614" rIns="91227" bIns="45614" rtlCol="0" anchor="ctr"/>
          <a:lstStyle/>
          <a:p>
            <a:pPr algn="ctr"/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915336"/>
            <a:ext cx="7848600" cy="4723463"/>
          </a:xfrm>
          <a:prstGeom prst="rect">
            <a:avLst/>
          </a:prstGeom>
        </p:spPr>
        <p:txBody>
          <a:bodyPr vert="horz" lIns="91227" tIns="45614" rIns="91227" bIns="45614" rtlCol="0">
            <a:normAutofit lnSpcReduction="10000"/>
          </a:bodyPr>
          <a:lstStyle/>
          <a:p>
            <a:pPr marL="342099" indent="-342099">
              <a:spcBef>
                <a:spcPct val="20000"/>
              </a:spcBef>
              <a:defRPr/>
            </a:pPr>
            <a:endParaRPr lang="en-US" sz="3200" b="1" u="sng" dirty="0"/>
          </a:p>
          <a:p>
            <a:pPr marL="342099" indent="-342099">
              <a:spcBef>
                <a:spcPct val="20000"/>
              </a:spcBef>
              <a:defRPr/>
            </a:pPr>
            <a:r>
              <a:rPr lang="en-US" sz="3200" b="1" dirty="0"/>
              <a:t>                       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1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To </a:t>
            </a:r>
            <a:r>
              <a:rPr lang="en-US" sz="2400" b="1" dirty="0"/>
              <a:t>be worn on the left breast of the </a:t>
            </a:r>
            <a:r>
              <a:rPr lang="en-US" sz="2400" b="1" dirty="0" smtClean="0"/>
              <a:t>official’s </a:t>
            </a:r>
            <a:r>
              <a:rPr lang="en-US" sz="2400" b="1" dirty="0"/>
              <a:t>shirt   </a:t>
            </a:r>
            <a:r>
              <a:rPr lang="en-US" sz="2400" b="1" dirty="0" smtClean="0"/>
              <a:t>(stitched, ironed </a:t>
            </a:r>
            <a:r>
              <a:rPr lang="en-US" sz="2400" b="1" dirty="0"/>
              <a:t>or </a:t>
            </a:r>
            <a:r>
              <a:rPr lang="en-US" sz="2400" b="1" dirty="0" smtClean="0"/>
              <a:t>Velcro.)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May also have an embroidery logo as long as on a white polo and done by Officials Call. </a:t>
            </a:r>
          </a:p>
          <a:p>
            <a:pPr marL="342099" indent="-342099">
              <a:spcBef>
                <a:spcPct val="20000"/>
              </a:spcBef>
              <a:defRPr/>
            </a:pPr>
            <a:endParaRPr lang="en-US" sz="2400" b="1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For </a:t>
            </a:r>
            <a:r>
              <a:rPr lang="en-US" sz="2400" b="1" dirty="0"/>
              <a:t>additional </a:t>
            </a:r>
            <a:r>
              <a:rPr lang="en-US" sz="2400" b="1" dirty="0" smtClean="0"/>
              <a:t>information, </a:t>
            </a:r>
            <a:r>
              <a:rPr lang="en-US" sz="2400" b="1" dirty="0"/>
              <a:t>contact Chuck </a:t>
            </a:r>
            <a:r>
              <a:rPr lang="en-US" sz="2400" b="1" dirty="0" smtClean="0"/>
              <a:t> Leach </a:t>
            </a:r>
            <a:r>
              <a:rPr lang="en-US" sz="2400" b="1" dirty="0"/>
              <a:t>with “The Officials Call”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676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 smtClean="0"/>
              <a:t>Officials’ </a:t>
            </a:r>
            <a:r>
              <a:rPr lang="en-US" dirty="0"/>
              <a:t>Apparel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– golf/polo shirt, short sleeve with collar, 2-4 buttons</a:t>
            </a:r>
          </a:p>
          <a:p>
            <a:r>
              <a:rPr lang="en-US" dirty="0"/>
              <a:t>Navy Blue – long pants, shorts, skirts</a:t>
            </a:r>
          </a:p>
          <a:p>
            <a:r>
              <a:rPr lang="en-US" dirty="0"/>
              <a:t>White – athletic shoes (no sandals or crocs)</a:t>
            </a:r>
          </a:p>
          <a:p>
            <a:r>
              <a:rPr lang="en-US" dirty="0"/>
              <a:t>White socks</a:t>
            </a:r>
          </a:p>
          <a:p>
            <a:r>
              <a:rPr lang="en-US" dirty="0"/>
              <a:t>WVSSAC officials </a:t>
            </a:r>
            <a:r>
              <a:rPr lang="en-US" dirty="0" smtClean="0"/>
              <a:t>patch or embroidery </a:t>
            </a:r>
            <a:r>
              <a:rPr lang="en-US" dirty="0"/>
              <a:t>only (left breast)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Venue for State Meet –      Mylan Park Aquatic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168386"/>
            <a:ext cx="6798734" cy="3961635"/>
          </a:xfrm>
        </p:spPr>
      </p:pic>
    </p:spTree>
    <p:extLst>
      <p:ext uri="{BB962C8B-B14F-4D97-AF65-F5344CB8AC3E}">
        <p14:creationId xmlns:p14="http://schemas.microsoft.com/office/powerpoint/2010/main" val="15297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31" y="2490788"/>
            <a:ext cx="3444875" cy="3444875"/>
          </a:xfrm>
        </p:spPr>
      </p:pic>
    </p:spTree>
    <p:extLst>
      <p:ext uri="{BB962C8B-B14F-4D97-AF65-F5344CB8AC3E}">
        <p14:creationId xmlns:p14="http://schemas.microsoft.com/office/powerpoint/2010/main" val="38541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69" y="2782189"/>
            <a:ext cx="4572000" cy="2862072"/>
          </a:xfrm>
        </p:spPr>
      </p:pic>
    </p:spTree>
    <p:extLst>
      <p:ext uri="{BB962C8B-B14F-4D97-AF65-F5344CB8AC3E}">
        <p14:creationId xmlns:p14="http://schemas.microsoft.com/office/powerpoint/2010/main" val="12470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complete card – make sure handwriting is legible. Tear off bottom portion of card and keep for your records. </a:t>
            </a:r>
          </a:p>
          <a:p>
            <a:r>
              <a:rPr lang="en-US" dirty="0" smtClean="0"/>
              <a:t>Complete Coach Information Sheet.</a:t>
            </a:r>
          </a:p>
          <a:p>
            <a:r>
              <a:rPr lang="en-US" dirty="0" smtClean="0"/>
              <a:t>Cards/sheet will be collected at the end of the clinic.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4" y="4879813"/>
            <a:ext cx="2362200" cy="13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Interscholastic</a:t>
            </a:r>
          </a:p>
          <a:p>
            <a:r>
              <a:rPr lang="en-US" dirty="0" smtClean="0"/>
              <a:t>Swim Coaches’ Packet</a:t>
            </a:r>
          </a:p>
          <a:p>
            <a:r>
              <a:rPr lang="en-US" dirty="0" smtClean="0"/>
              <a:t>Sports Medicine Coaches’ Packet</a:t>
            </a:r>
          </a:p>
          <a:p>
            <a:r>
              <a:rPr lang="en-US" dirty="0" smtClean="0"/>
              <a:t>NFHS </a:t>
            </a:r>
            <a:r>
              <a:rPr lang="en-US" dirty="0" smtClean="0"/>
              <a:t>Swim </a:t>
            </a:r>
            <a:r>
              <a:rPr lang="en-US" dirty="0" smtClean="0"/>
              <a:t>Rule Book (sent to schools)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Access the documents at </a:t>
            </a:r>
            <a:r>
              <a:rPr lang="en-US" dirty="0" smtClean="0">
                <a:hlinkClick r:id="rId3"/>
              </a:rPr>
              <a:t>www.wvssac.org</a:t>
            </a:r>
            <a:r>
              <a:rPr lang="en-US" dirty="0" smtClean="0"/>
              <a:t> – click on “Sports” tab, then “Swim”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64" y="3940021"/>
            <a:ext cx="1688063" cy="14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ONLINE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Concussion In Sports (annually)</a:t>
            </a:r>
          </a:p>
          <a:p>
            <a:r>
              <a:rPr lang="en-US" dirty="0" smtClean="0"/>
              <a:t>Sudden Cardiac Arrest (annually)</a:t>
            </a:r>
          </a:p>
          <a:p>
            <a:r>
              <a:rPr lang="en-US" dirty="0" smtClean="0"/>
              <a:t>Heat Illness Prevention (one time for new coaches)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courses are free and can be accessed on the WVSSAC homepage (</a:t>
            </a:r>
            <a:r>
              <a:rPr lang="en-US" dirty="0" smtClean="0">
                <a:hlinkClick r:id="rId3"/>
              </a:rPr>
              <a:t>www.wvssac.org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23004"/>
            <a:ext cx="2116769" cy="15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– Emergency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schools must complete an Emergency Action Plan annually BEFORE THE FIRST DAY OF PRACTICE.  Please work with your athletic director and school administrators to make sure it is completed.</a:t>
            </a:r>
          </a:p>
          <a:p>
            <a:r>
              <a:rPr lang="en-US" dirty="0" smtClean="0"/>
              <a:t>Fines up to $250 if not completed by first day of practice.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60" y="2777729"/>
            <a:ext cx="3297206" cy="24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– AS PER NEW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Schools must hold an informational meeting for student athletes and parents prior to the beginning of the season regarding the warning signs of sudden cardiac arrest in children.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Schools must submit an online concussion report WITHIN 7 days of the incident for any athlete who is removed from practice or play with a suspected concussion/head injury. Form is on our website.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24" y="4959592"/>
            <a:ext cx="828953" cy="110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39124"/>
            <a:ext cx="965447" cy="7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CONCUSSION RTP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RTP </a:t>
            </a:r>
            <a:r>
              <a:rPr lang="en-US" b="1" dirty="0"/>
              <a:t>shall be delayed until the athlete is asymptomatic and has undergone a progression of tests to determine if they are able to RTP.  Each step/test in the progression takes 24 hours and no more than one progression per day may be completed.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any symptoms occur during the progression, the athlete should rest for 24 hours before attempting the same progression again.</a:t>
            </a:r>
          </a:p>
          <a:p>
            <a:pPr lvl="0"/>
            <a:r>
              <a:rPr lang="en-US" dirty="0"/>
              <a:t>No activity with complete physical and cognitive rest.</a:t>
            </a:r>
          </a:p>
          <a:p>
            <a:pPr lvl="0"/>
            <a:r>
              <a:rPr lang="en-US" dirty="0"/>
              <a:t>Light aerobic exercise (less than 70% of maximum heart rate).</a:t>
            </a:r>
          </a:p>
          <a:p>
            <a:pPr lvl="0"/>
            <a:r>
              <a:rPr lang="en-US" dirty="0"/>
              <a:t>Sport specific exercise (drills specific to the athlete’s sport).</a:t>
            </a:r>
          </a:p>
          <a:p>
            <a:pPr lvl="0"/>
            <a:r>
              <a:rPr lang="en-US" dirty="0"/>
              <a:t>Non-contact training drills (more intense sport drills with no contact from other players).</a:t>
            </a:r>
          </a:p>
          <a:p>
            <a:pPr lvl="0"/>
            <a:r>
              <a:rPr lang="en-US" dirty="0"/>
              <a:t>Full contact practice (following medical clearance).</a:t>
            </a:r>
          </a:p>
          <a:p>
            <a:pPr lvl="0"/>
            <a:r>
              <a:rPr lang="en-US" dirty="0"/>
              <a:t>Return to play (normal game play).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0" y="3684226"/>
            <a:ext cx="17859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Approved Health Care Providers Who Can Evaluate and Release to RTP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Medical Doctor (MD)</a:t>
            </a:r>
          </a:p>
          <a:p>
            <a:pPr lvl="1"/>
            <a:r>
              <a:rPr lang="en-US" dirty="0"/>
              <a:t>Doctor of Osteopathy (DO)</a:t>
            </a:r>
          </a:p>
          <a:p>
            <a:pPr lvl="1"/>
            <a:r>
              <a:rPr lang="en-US" dirty="0"/>
              <a:t>Doctor of Chiropractic (DC)</a:t>
            </a:r>
          </a:p>
          <a:p>
            <a:pPr lvl="1"/>
            <a:r>
              <a:rPr lang="en-US" dirty="0"/>
              <a:t>Advanced Registered Nurse Practitioner (ARNP)</a:t>
            </a:r>
          </a:p>
          <a:p>
            <a:pPr lvl="1"/>
            <a:r>
              <a:rPr lang="en-US" dirty="0"/>
              <a:t>Physician Assistant (PA-C)</a:t>
            </a:r>
          </a:p>
          <a:p>
            <a:pPr lvl="1"/>
            <a:r>
              <a:rPr lang="en-US" dirty="0"/>
              <a:t>Licensed/Registered Certified Athletic Trainer (ATC/R, LAT, ATC)</a:t>
            </a:r>
          </a:p>
          <a:p>
            <a:pPr lvl="1"/>
            <a:r>
              <a:rPr lang="en-US" dirty="0"/>
              <a:t>Licensed Physical Therapist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3145253"/>
            <a:ext cx="2143125" cy="1428750"/>
          </a:xfrm>
        </p:spPr>
      </p:pic>
    </p:spTree>
    <p:extLst>
      <p:ext uri="{BB962C8B-B14F-4D97-AF65-F5344CB8AC3E}">
        <p14:creationId xmlns:p14="http://schemas.microsoft.com/office/powerpoint/2010/main" val="1078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1179</Words>
  <Application>Microsoft Office PowerPoint</Application>
  <PresentationFormat>On-screen Show (4:3)</PresentationFormat>
  <Paragraphs>156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Bernard MT Condensed</vt:lpstr>
      <vt:lpstr>Calibri</vt:lpstr>
      <vt:lpstr>Garamond</vt:lpstr>
      <vt:lpstr>Wingdings</vt:lpstr>
      <vt:lpstr>Organic</vt:lpstr>
      <vt:lpstr>1_Organic</vt:lpstr>
      <vt:lpstr>PowerPoint Presentation</vt:lpstr>
      <vt:lpstr>CONTACT INFORMATION</vt:lpstr>
      <vt:lpstr>Welcome!</vt:lpstr>
      <vt:lpstr>REQUIRED READING</vt:lpstr>
      <vt:lpstr>REQUIRED ONLINE COURSES</vt:lpstr>
      <vt:lpstr>REQUIRED – Emergency Action Plan</vt:lpstr>
      <vt:lpstr>REQUIRED – AS PER NEW LEGISLATION</vt:lpstr>
      <vt:lpstr>CONCUSSION RTP PROTOCOL</vt:lpstr>
      <vt:lpstr>Approved Health Care Providers Who Can Evaluate and Release to RTP</vt:lpstr>
      <vt:lpstr>HEAT ACCLIMATIZATION</vt:lpstr>
      <vt:lpstr>PowerPoint Presentation</vt:lpstr>
      <vt:lpstr>Other Important Information</vt:lpstr>
      <vt:lpstr>Out of Season Coaching</vt:lpstr>
      <vt:lpstr> SEASON DATES</vt:lpstr>
      <vt:lpstr>SANCTIONING</vt:lpstr>
      <vt:lpstr>REMINDERS</vt:lpstr>
      <vt:lpstr>Reminders – (Continued)</vt:lpstr>
      <vt:lpstr>Other</vt:lpstr>
      <vt:lpstr>PowerPoint Presentation</vt:lpstr>
      <vt:lpstr>LEGAL DUTIES OF A COACH</vt:lpstr>
      <vt:lpstr>STATE QUALIFIERS</vt:lpstr>
      <vt:lpstr> Parade of Finals</vt:lpstr>
      <vt:lpstr>OFFICIALS PART 1 EXAM</vt:lpstr>
      <vt:lpstr>OFFICIALS PATCH</vt:lpstr>
      <vt:lpstr>Required Officials’ Apparel</vt:lpstr>
      <vt:lpstr>New Venue for State Meet –      Mylan Park Aquatic Center</vt:lpstr>
      <vt:lpstr>QUESTIONS?</vt:lpstr>
      <vt:lpstr>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</dc:creator>
  <cp:lastModifiedBy>Cindy Daniel</cp:lastModifiedBy>
  <cp:revision>131</cp:revision>
  <cp:lastPrinted>2017-10-05T14:34:24Z</cp:lastPrinted>
  <dcterms:created xsi:type="dcterms:W3CDTF">2009-07-13T12:31:33Z</dcterms:created>
  <dcterms:modified xsi:type="dcterms:W3CDTF">2019-10-14T13:23:41Z</dcterms:modified>
</cp:coreProperties>
</file>