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2" r:id="rId2"/>
  </p:sldMasterIdLst>
  <p:notesMasterIdLst>
    <p:notesMasterId r:id="rId46"/>
  </p:notesMasterIdLst>
  <p:handoutMasterIdLst>
    <p:handoutMasterId r:id="rId47"/>
  </p:handoutMasterIdLst>
  <p:sldIdLst>
    <p:sldId id="256" r:id="rId3"/>
    <p:sldId id="265" r:id="rId4"/>
    <p:sldId id="266" r:id="rId5"/>
    <p:sldId id="671" r:id="rId6"/>
    <p:sldId id="267" r:id="rId7"/>
    <p:sldId id="268" r:id="rId8"/>
    <p:sldId id="699" r:id="rId9"/>
    <p:sldId id="701" r:id="rId10"/>
    <p:sldId id="672" r:id="rId11"/>
    <p:sldId id="673" r:id="rId12"/>
    <p:sldId id="674" r:id="rId13"/>
    <p:sldId id="702" r:id="rId14"/>
    <p:sldId id="675" r:id="rId15"/>
    <p:sldId id="706" r:id="rId16"/>
    <p:sldId id="676" r:id="rId17"/>
    <p:sldId id="677" r:id="rId18"/>
    <p:sldId id="678" r:id="rId19"/>
    <p:sldId id="683" r:id="rId20"/>
    <p:sldId id="697" r:id="rId21"/>
    <p:sldId id="696" r:id="rId22"/>
    <p:sldId id="684" r:id="rId23"/>
    <p:sldId id="692" r:id="rId24"/>
    <p:sldId id="693" r:id="rId25"/>
    <p:sldId id="686" r:id="rId26"/>
    <p:sldId id="694" r:id="rId27"/>
    <p:sldId id="695" r:id="rId28"/>
    <p:sldId id="703" r:id="rId29"/>
    <p:sldId id="704" r:id="rId30"/>
    <p:sldId id="269" r:id="rId31"/>
    <p:sldId id="270" r:id="rId32"/>
    <p:sldId id="271" r:id="rId33"/>
    <p:sldId id="272" r:id="rId34"/>
    <p:sldId id="273" r:id="rId35"/>
    <p:sldId id="274" r:id="rId36"/>
    <p:sldId id="275" r:id="rId37"/>
    <p:sldId id="277" r:id="rId38"/>
    <p:sldId id="278" r:id="rId39"/>
    <p:sldId id="302" r:id="rId40"/>
    <p:sldId id="688" r:id="rId41"/>
    <p:sldId id="689" r:id="rId42"/>
    <p:sldId id="690" r:id="rId43"/>
    <p:sldId id="691" r:id="rId44"/>
    <p:sldId id="285" r:id="rId4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00" autoAdjust="0"/>
    <p:restoredTop sz="54545" autoAdjust="0"/>
  </p:normalViewPr>
  <p:slideViewPr>
    <p:cSldViewPr snapToGrid="0">
      <p:cViewPr varScale="1">
        <p:scale>
          <a:sx n="48" d="100"/>
          <a:sy n="48" d="100"/>
        </p:scale>
        <p:origin x="1800" y="58"/>
      </p:cViewPr>
      <p:guideLst>
        <p:guide orient="horz" pos="2160"/>
        <p:guide pos="3840"/>
      </p:guideLst>
    </p:cSldViewPr>
  </p:slideViewPr>
  <p:outlineViewPr>
    <p:cViewPr>
      <p:scale>
        <a:sx n="33" d="100"/>
        <a:sy n="33" d="100"/>
      </p:scale>
      <p:origin x="0" y="-7899"/>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5" d="100"/>
          <a:sy n="65" d="100"/>
        </p:scale>
        <p:origin x="2562" y="5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10/10/2019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287298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10/10/2019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extLst>
      <p:ext uri="{BB962C8B-B14F-4D97-AF65-F5344CB8AC3E}">
        <p14:creationId xmlns:p14="http://schemas.microsoft.com/office/powerpoint/2010/main" val="42087938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2463323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b="1" dirty="0"/>
              <a:t>Rule 3-3-4 </a:t>
            </a:r>
            <a:r>
              <a:rPr lang="en-US" sz="1200" dirty="0"/>
              <a:t>addresses suit construction for swimmers (excluding divers):</a:t>
            </a:r>
            <a:endParaRPr lang="en-US" sz="800" dirty="0"/>
          </a:p>
          <a:p>
            <a:pPr marL="1028700" indent="-457200">
              <a:buFont typeface="Arial" panose="020B0604020202020204" pitchFamily="34" charset="0"/>
              <a:buChar char="•"/>
            </a:pPr>
            <a:r>
              <a:rPr lang="en-US" sz="1200" dirty="0"/>
              <a:t>Constructed of a woven/knit textile material;</a:t>
            </a:r>
            <a:endParaRPr lang="en-US" sz="800" dirty="0"/>
          </a:p>
          <a:p>
            <a:pPr marL="1028700" indent="-457200">
              <a:buFont typeface="Arial" panose="020B0604020202020204" pitchFamily="34" charset="0"/>
              <a:buChar char="•"/>
            </a:pPr>
            <a:r>
              <a:rPr lang="en-US" sz="1200" dirty="0"/>
              <a:t>Must be permeable except for one post-construction, school name and/or logo not to exceed 9 square inches;</a:t>
            </a:r>
            <a:endParaRPr lang="en-US" sz="800" dirty="0"/>
          </a:p>
          <a:p>
            <a:pPr marL="1028700" indent="-457200">
              <a:buFont typeface="Arial" panose="020B0604020202020204" pitchFamily="34" charset="0"/>
              <a:buChar char="•"/>
            </a:pPr>
            <a:r>
              <a:rPr lang="en-US" sz="1200" dirty="0"/>
              <a:t>May not aid buoyancy;</a:t>
            </a:r>
            <a:endParaRPr lang="en-US" sz="800" dirty="0"/>
          </a:p>
          <a:p>
            <a:pPr marL="10287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May not have fastening systems other than a waist tie for a brief or jammer and elastic material in the terminal ends.</a:t>
            </a:r>
          </a:p>
          <a:p>
            <a:pPr marL="571500" indent="0">
              <a:buFont typeface="Arial" panose="020B0604020202020204" pitchFamily="34" charset="0"/>
              <a:buNone/>
            </a:pPr>
            <a:endParaRPr lang="en-US" sz="800" dirty="0"/>
          </a:p>
          <a:p>
            <a:r>
              <a:rPr lang="en-US" sz="1200" b="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Specific rules related to suit construction for swimmers are contained in Rule 3-3-4 and have not changed. Suit construction rules regarding material, permeability, buoyancy or fastening systems are not applicable to suits for divers.</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2375953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Wingdings" panose="05000000000000000000" pitchFamily="2" charset="2"/>
              <a:buChar char="§"/>
            </a:pPr>
            <a:r>
              <a:rPr lang="en-US" sz="1200" dirty="0"/>
              <a:t>Rule 3-3-3 and 3-3-4 PENALTIES: When an official discovers a competitor wearing illegal attire as described in Articles 3 and 4, the official shall:</a:t>
            </a:r>
            <a:endParaRPr lang="en-US" sz="800" dirty="0"/>
          </a:p>
          <a:p>
            <a:pPr marL="1028700" indent="-457200">
              <a:buFont typeface="Arial" panose="020B0604020202020204" pitchFamily="34" charset="0"/>
              <a:buChar char="•"/>
            </a:pPr>
            <a:r>
              <a:rPr lang="en-US" sz="1200" dirty="0"/>
              <a:t>When observed prior to the start of the heat, notify the </a:t>
            </a:r>
            <a:r>
              <a:rPr lang="en-US" sz="1200" b="1" u="sng" dirty="0"/>
              <a:t>coach or the competitor </a:t>
            </a:r>
            <a:r>
              <a:rPr lang="en-US" sz="1200" dirty="0"/>
              <a:t>to make the swimsuit legal;</a:t>
            </a:r>
            <a:endParaRPr lang="en-US" sz="800" dirty="0"/>
          </a:p>
          <a:p>
            <a:pPr marL="1028700" indent="-457200">
              <a:buFont typeface="Arial" panose="020B0604020202020204" pitchFamily="34" charset="0"/>
              <a:buChar char="•"/>
            </a:pPr>
            <a:r>
              <a:rPr lang="en-US" sz="1200" dirty="0"/>
              <a:t>When observed after the heat officially begins, disqualify the competitor at the completion of the heat;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In situations which a violation of Rule 3-3-3 or 3-3-4 occurs, the official may notify the </a:t>
            </a:r>
            <a:r>
              <a:rPr lang="en-US" sz="1200" b="1" u="sng" kern="1200" dirty="0">
                <a:solidFill>
                  <a:schemeClr val="tx1"/>
                </a:solidFill>
                <a:effectLst/>
                <a:latin typeface="+mn-lt"/>
                <a:ea typeface="+mn-ea"/>
                <a:cs typeface="+mn-cs"/>
              </a:rPr>
              <a:t>coach or the competitor</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When a violation is observed prior to the start of the heat/dive, the official should notify the coach or the competitor to make the attire legal before becoming eligible to compete. If the competitor cannot comply without delaying the start of the heat/ dive, the competitor is disqualified from the event/dive and shall not be eligible for further competition until in legal attire.  When a violation is observed after the heat/dive officially begins, the official shall disqualify the competitor at the completion of the heat/dive, nullify the competitor's performance time and he/she shall not be eligible for further competition until in legal attire.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692622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dirty="0"/>
              <a:t>The remaining articles have been renumbered:</a:t>
            </a:r>
          </a:p>
          <a:p>
            <a:pPr marL="914400">
              <a:buFont typeface="Arial" panose="020B0604020202020204" pitchFamily="34" charset="0"/>
              <a:buChar char="•"/>
            </a:pPr>
            <a:r>
              <a:rPr lang="en-US" sz="1200" dirty="0"/>
              <a:t>Rule 3-3-5 addresses speed, buoyancy, body compression, adhesives.  </a:t>
            </a:r>
          </a:p>
          <a:p>
            <a:pPr marL="914400">
              <a:buFont typeface="Arial" panose="020B0604020202020204" pitchFamily="34" charset="0"/>
              <a:buChar char="•"/>
            </a:pPr>
            <a:r>
              <a:rPr lang="en-US" sz="1200" dirty="0"/>
              <a:t>Rule 3-3-6 requires coaches to verify that all competitors are legally attired.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Rationale: </a:t>
            </a:r>
            <a:r>
              <a:rPr lang="en-US" sz="1200" b="0" kern="1200" dirty="0">
                <a:solidFill>
                  <a:schemeClr val="tx1"/>
                </a:solidFill>
                <a:effectLst/>
                <a:latin typeface="+mn-lt"/>
                <a:ea typeface="+mn-ea"/>
                <a:cs typeface="+mn-cs"/>
              </a:rPr>
              <a:t>Rule 3-3-5 and 3-3-6 were renumbered and no changes were made to this language.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2489058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b="1" dirty="0"/>
              <a:t>Rule 8-1-7: </a:t>
            </a:r>
            <a:r>
              <a:rPr lang="en-US" sz="1200" dirty="0"/>
              <a:t>To finish the race, the swimmer shall contact the finish end in the manner prescribed by the stroke.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Previous language requiring the competitor to contact the touchpad or end wall between the lane lines where the touch pad should be located when in the proper position was removed.  A legal finish now requires the competitor to contact either the touchpad or the finish end according to the finish rules pertaining to the stroke being swum.  The rule no longer requires the touchpad to be contacted when electronic timing is used, provided the competitor contacts the finish wall as prescribed by the rules applicable to that stroke.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36977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 1-1-1:</a:t>
            </a:r>
            <a:r>
              <a:rPr lang="en-US" dirty="0"/>
              <a:t>  </a:t>
            </a:r>
            <a:r>
              <a:rPr lang="en-US" sz="1200" kern="1200" dirty="0">
                <a:solidFill>
                  <a:schemeClr val="tx1"/>
                </a:solidFill>
                <a:effectLst/>
                <a:latin typeface="+mn-lt"/>
                <a:ea typeface="+mn-ea"/>
                <a:cs typeface="+mn-cs"/>
              </a:rPr>
              <a:t>The end walls are the walls perpendicular to the race course.</a:t>
            </a:r>
          </a:p>
          <a:p>
            <a:pPr marL="0" indent="0">
              <a:buFont typeface="Wingdings" panose="05000000000000000000" pitchFamily="2" charset="2"/>
              <a:buNone/>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b="0" dirty="0"/>
              <a:t>When competitor makes contact with the touchpad or end wall in accordance with the requirements of the stroke being swum, the race is completed.  Contact with the end wall is interpreted as contact with any structure at the end of the course (deck wall above the gutter, starting block, back of the gutter). There are a variety of pool configurations, and end walls.  If some part of the end wall is contacted, and the touchpad is not activated, timers should use backup watch times.  Timers shall not stop their watches until the competitor touches the touchpad, end wall or any solid structure at the end of the course.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r>
              <a:rPr lang="en-US" sz="1200" kern="1200" dirty="0">
                <a:solidFill>
                  <a:schemeClr val="tx1"/>
                </a:solidFill>
                <a:effectLst/>
                <a:latin typeface="+mn-lt"/>
                <a:ea typeface="+mn-ea"/>
                <a:cs typeface="+mn-cs"/>
              </a:rPr>
              <a:t>Use backup times:</a:t>
            </a:r>
          </a:p>
          <a:p>
            <a:r>
              <a:rPr lang="en-US" sz="1200" kern="1200" dirty="0">
                <a:solidFill>
                  <a:schemeClr val="tx1"/>
                </a:solidFill>
                <a:effectLst/>
                <a:latin typeface="+mn-lt"/>
                <a:ea typeface="+mn-ea"/>
                <a:cs typeface="+mn-cs"/>
              </a:rPr>
              <a:t>A swimmer touches a non-sensitive area of the touchpad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swimmer touches the touchpad but not hard enough to activate the touchpad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swimmer misses the touchpad but touches the end wall in accordance with the stroke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swimmer touches the end wall above the gutter and touchpad </a:t>
            </a:r>
          </a:p>
          <a:p>
            <a:r>
              <a:rPr lang="en-US" sz="1200" kern="1200" dirty="0">
                <a:solidFill>
                  <a:schemeClr val="tx1"/>
                </a:solidFill>
                <a:effectLst/>
                <a:latin typeface="+mn-lt"/>
                <a:ea typeface="+mn-ea"/>
                <a:cs typeface="+mn-cs"/>
              </a:rPr>
              <a:t>A swimmer touches the starting block wall above the gutter and touchpad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backstroke swimmer finishes in the recessed portion of the gutter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089567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Wingdings" panose="05000000000000000000" pitchFamily="2" charset="2"/>
              <a:buChar char="§"/>
            </a:pPr>
            <a:r>
              <a:rPr lang="en-US" sz="1200" b="1" dirty="0"/>
              <a:t>Rule 8-2-1g</a:t>
            </a:r>
            <a:endParaRPr lang="en-US" sz="1200" dirty="0"/>
          </a:p>
          <a:p>
            <a:pPr marL="0" lvl="0" indent="0">
              <a:buFont typeface="Wingdings" panose="05000000000000000000" pitchFamily="2" charset="2"/>
              <a:buNone/>
              <a:tabLst>
                <a:tab pos="457200" algn="l"/>
              </a:tabLst>
            </a:pPr>
            <a:r>
              <a:rPr lang="en-US" sz="1200" dirty="0"/>
              <a:t>    The backstroke finish requires completion of the required distance and contact with the touchpad or finish end by any part of the swimmer with some part of</a:t>
            </a:r>
            <a:br>
              <a:rPr lang="en-US" sz="1200" dirty="0"/>
            </a:br>
            <a:r>
              <a:rPr lang="en-US" sz="1200" dirty="0"/>
              <a:t>     the body at or above the surface.</a:t>
            </a:r>
          </a:p>
          <a:p>
            <a:pPr marL="0" indent="0">
              <a:buNone/>
            </a:pPr>
            <a:endParaRPr lang="en-US" sz="1200" dirty="0"/>
          </a:p>
          <a:p>
            <a:pPr marL="171450" lvl="0" indent="-171450">
              <a:buFont typeface="Wingdings" panose="05000000000000000000" pitchFamily="2" charset="2"/>
              <a:buChar char="§"/>
              <a:tabLst>
                <a:tab pos="457200" algn="l"/>
              </a:tabLst>
            </a:pPr>
            <a:r>
              <a:rPr lang="en-US" sz="1200" b="1" dirty="0"/>
              <a:t>Rule 8-2-2h</a:t>
            </a:r>
            <a:br>
              <a:rPr lang="en-US" sz="1200" b="1" dirty="0"/>
            </a:br>
            <a:r>
              <a:rPr lang="en-US" sz="1200" dirty="0"/>
              <a:t>The breaststroke finish requires completion of the required distance and contact with the touchpad or finish end with both hands simultaneously, not necessarily on the same plane.</a:t>
            </a:r>
          </a:p>
          <a:p>
            <a:endParaRPr lang="en-US" dirty="0"/>
          </a:p>
          <a:p>
            <a:r>
              <a:rPr lang="en-US" b="1" dirty="0"/>
              <a:t>Rationale:  </a:t>
            </a:r>
            <a:r>
              <a:rPr lang="en-US" b="0" dirty="0"/>
              <a:t>Competitors are required to make contact with the touchpad or finish end in the manner prescribed by the stroke being swum.  For example, In the backstroke, the competitor shall remain on the back during the finish.</a:t>
            </a:r>
            <a:endParaRPr lang="en-US" b="1" dirty="0"/>
          </a:p>
          <a:p>
            <a:endParaRPr lang="en-US" sz="1200" strike="sngStrike"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2779917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
            </a:pPr>
            <a:r>
              <a:rPr lang="en-US" sz="1200" b="1" dirty="0"/>
              <a:t>Rule 8-2-3g</a:t>
            </a:r>
            <a:br>
              <a:rPr lang="en-US" sz="1200" b="1" dirty="0"/>
            </a:br>
            <a:r>
              <a:rPr lang="en-US" sz="1200" dirty="0"/>
              <a:t>The butterfly finish requires completion of the required distance and contact with the touchpad or finish end with both hands simultaneously, not necessarily on the same plane.</a:t>
            </a:r>
          </a:p>
          <a:p>
            <a:pPr marL="0" indent="0">
              <a:buNone/>
            </a:pPr>
            <a:endParaRPr lang="en-US" sz="1200" dirty="0"/>
          </a:p>
          <a:p>
            <a:pPr marL="171450" lvl="0" indent="-171450">
              <a:buFont typeface="Wingdings" panose="05000000000000000000" pitchFamily="2" charset="2"/>
              <a:buChar char="§"/>
            </a:pPr>
            <a:r>
              <a:rPr lang="en-US" sz="1200" b="1" dirty="0"/>
              <a:t>Rule 8-2-4e</a:t>
            </a:r>
            <a:br>
              <a:rPr lang="en-US" sz="1200" b="1" dirty="0"/>
            </a:br>
            <a:r>
              <a:rPr lang="en-US" sz="1200" dirty="0"/>
              <a:t>The freestyle finish requires completion of the required distance and contact with the touchpad or the finish end by any part of the swimmer.</a:t>
            </a:r>
          </a:p>
          <a:p>
            <a:pPr marL="171450" indent="-171450">
              <a:buFont typeface="Wingdings" panose="05000000000000000000" pitchFamily="2" charset="2"/>
              <a:buChar cha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b="0" dirty="0"/>
              <a:t>Again, in the butterfly and the freestyle, competitors are required to make contact with the touchpad or finish end.  All specific rules applicable to the stroke being swum must be adhered to.</a:t>
            </a: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312446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Wingdings" panose="05000000000000000000" pitchFamily="2" charset="2"/>
              <a:buChar char="§"/>
            </a:pPr>
            <a:r>
              <a:rPr lang="en-US" sz="1200" b="1" dirty="0"/>
              <a:t>Rule 8-3-5: </a:t>
            </a:r>
            <a:r>
              <a:rPr lang="en-US" sz="1200" dirty="0"/>
              <a:t>Each swimmer of a relay team must contact the finish end at the conclusion of his or her leg of the relay in accordance with the finish rule applicable to the stroke being swum.</a:t>
            </a:r>
            <a:r>
              <a:rPr lang="en-US" sz="1200" strike="sngStrike" dirty="0"/>
              <a:t/>
            </a:r>
            <a:br>
              <a:rPr lang="en-US" sz="1200" strike="sngStrike" dirty="0"/>
            </a:br>
            <a:endParaRPr lang="en-US" sz="1200" dirty="0"/>
          </a:p>
          <a:p>
            <a:pPr marL="0" indent="0">
              <a:buNone/>
            </a:pPr>
            <a:r>
              <a:rPr lang="en-US" sz="1200" b="1" dirty="0"/>
              <a:t>Rationale:  </a:t>
            </a:r>
            <a:r>
              <a:rPr lang="en-US" sz="1200" b="0" dirty="0"/>
              <a:t>Language requiring only the final swimmer to contact the touchpad was removed.  </a:t>
            </a:r>
            <a:r>
              <a:rPr lang="en-US" sz="1200" dirty="0"/>
              <a:t>The wording was amended to be consistent with the changes to Rule 8-1-7 and requires each swimmer to contact the finish end at the conclusion of his or her leg in accordance with the finish rule applicable to the stroke being swum. </a:t>
            </a:r>
            <a:r>
              <a:rPr lang="en-US" sz="1200" kern="1200" dirty="0">
                <a:solidFill>
                  <a:schemeClr val="tx1"/>
                </a:solidFill>
                <a:effectLst/>
                <a:latin typeface="+mn-lt"/>
                <a:ea typeface="+mn-ea"/>
                <a:cs typeface="+mn-cs"/>
              </a:rPr>
              <a:t>Relay takeoff judges will need to be aware that the incoming swimmer has finished his/her leg when ANY structural part of the end of the pool (including starting blocks) is contacted, and the release of the next swimmer must be assessed in that framework.  If relay judging equipment is being utilized, there will be no viable data available unless the incoming swimmer activates the touchpad on each exchange.</a:t>
            </a:r>
            <a:endParaRPr lang="en-US" sz="1200"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r>
              <a:rPr lang="en-US" dirty="0"/>
              <a:t>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522435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2800211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dirty="0"/>
              <a:t>In </a:t>
            </a:r>
            <a:r>
              <a:rPr lang="en-US" sz="1200" u="sng" dirty="0">
                <a:solidFill>
                  <a:srgbClr val="FF0000"/>
                </a:solidFill>
              </a:rPr>
              <a:t>championship meets </a:t>
            </a:r>
            <a:r>
              <a:rPr lang="en-US" sz="1200" strike="sngStrike" dirty="0">
                <a:solidFill>
                  <a:srgbClr val="FF0000"/>
                </a:solidFill>
              </a:rPr>
              <a:t>multi-team</a:t>
            </a:r>
            <a:r>
              <a:rPr lang="en-US" sz="1200" dirty="0"/>
              <a:t> meets, a meet committee and a meet director shall assume responsibility for all aspects of meet management. The meet committee shall make decisions on matters not specifically covered by the rules or on the misapplication of a rule during a meet. Judgment calls of officials are not subject to review by this committee. The decisions of the meet committee are final.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The editorial change clarifies that a meet committee and meet director are only required for championship meets. Other meets are administered by the referee or other officials appropriate to the type of meet.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3930787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The NFHS Rules and Case Book e-books are available for $6.99 each.</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1619002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During the meet, the responsibilities of the referee are to:</a:t>
            </a:r>
          </a:p>
          <a:p>
            <a:pPr marL="0" indent="0">
              <a:spcAft>
                <a:spcPts val="600"/>
              </a:spcAft>
              <a:buNone/>
              <a:tabLst>
                <a:tab pos="457200" algn="l"/>
              </a:tabLst>
            </a:pPr>
            <a:r>
              <a:rPr lang="en-US" dirty="0"/>
              <a:t>     Notify the competitor's coach of an observed violation of </a:t>
            </a:r>
            <a:r>
              <a:rPr lang="en-US" u="sng" dirty="0"/>
              <a:t>3-3-2</a:t>
            </a:r>
            <a:r>
              <a:rPr lang="en-US" dirty="0"/>
              <a:t> during competition. This may be accomplished with a verbal announcement if the competitor’s coach cannot be reached without delay of the meet.</a:t>
            </a:r>
          </a:p>
          <a:p>
            <a:r>
              <a:rPr lang="en-US" dirty="0"/>
              <a:t/>
            </a:r>
            <a:br>
              <a:rPr lang="en-US" dirty="0"/>
            </a:br>
            <a:r>
              <a:rPr lang="en-US" b="1" dirty="0"/>
              <a:t>Rationale: </a:t>
            </a:r>
            <a:r>
              <a:rPr lang="en-US" b="0" dirty="0"/>
              <a:t>The change in rule reference was a result of the change to Rule 3-3.</a:t>
            </a:r>
            <a:endParaRPr lang="en-US" b="1"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1913264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4175675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fontAlgn="t">
              <a:buFont typeface="Wingdings" panose="05000000000000000000" pitchFamily="2" charset="2"/>
              <a:buChar char="§"/>
            </a:pPr>
            <a:r>
              <a:rPr lang="en-US" sz="1200" b="1" dirty="0"/>
              <a:t>How to Avoid Shallow Water Blackout</a:t>
            </a:r>
            <a:r>
              <a:rPr lang="en-US" sz="800" b="1" dirty="0"/>
              <a:t> </a:t>
            </a:r>
            <a:endParaRPr lang="en-US" sz="1200" dirty="0"/>
          </a:p>
          <a:p>
            <a:pPr marL="1031875" lvl="0" indent="-457200" fontAlgn="t">
              <a:buFont typeface="Arial" panose="020B0604020202020204" pitchFamily="34" charset="0"/>
              <a:buChar char="•"/>
            </a:pPr>
            <a:r>
              <a:rPr lang="en-US" sz="1200" dirty="0"/>
              <a:t>Never hyperventilate</a:t>
            </a:r>
            <a:r>
              <a:rPr lang="en-US" sz="800" dirty="0"/>
              <a:t> </a:t>
            </a:r>
            <a:endParaRPr lang="en-US" sz="1200" dirty="0"/>
          </a:p>
          <a:p>
            <a:pPr marL="1031875" lvl="0" indent="-457200" fontAlgn="t">
              <a:buFont typeface="Arial" panose="020B0604020202020204" pitchFamily="34" charset="0"/>
              <a:buChar char="•"/>
            </a:pPr>
            <a:r>
              <a:rPr lang="en-US" sz="1200" dirty="0"/>
              <a:t>Never ignore the urge to breathe</a:t>
            </a:r>
            <a:r>
              <a:rPr lang="en-US" sz="800" dirty="0"/>
              <a:t> </a:t>
            </a:r>
            <a:endParaRPr lang="en-US" sz="1200" dirty="0"/>
          </a:p>
          <a:p>
            <a:pPr marL="1031875" lvl="0" indent="-457200" fontAlgn="t">
              <a:buFont typeface="Arial" panose="020B0604020202020204" pitchFamily="34" charset="0"/>
              <a:buChar char="•"/>
            </a:pPr>
            <a:r>
              <a:rPr lang="en-US" sz="1200" dirty="0"/>
              <a:t>Never swim alone</a:t>
            </a:r>
            <a:endParaRPr lang="en-US" sz="800" dirty="0"/>
          </a:p>
          <a:p>
            <a:pPr marL="1031875" lvl="0" indent="-457200" fontAlgn="t">
              <a:buFont typeface="Arial" panose="020B0604020202020204" pitchFamily="34" charset="0"/>
              <a:buChar char="•"/>
            </a:pPr>
            <a:r>
              <a:rPr lang="en-US" sz="1200" dirty="0"/>
              <a:t>Never play breath holding games</a:t>
            </a:r>
            <a:r>
              <a:rPr lang="en-US" sz="800" dirty="0"/>
              <a:t> </a:t>
            </a:r>
            <a:endParaRPr lang="en-US" sz="1200" dirty="0"/>
          </a:p>
          <a:p>
            <a:pPr marL="1031875" indent="-457200">
              <a:buFont typeface="Arial" panose="020B0604020202020204" pitchFamily="34" charset="0"/>
              <a:buChar char="•"/>
            </a:pPr>
            <a:r>
              <a:rPr lang="en-US" sz="1200" dirty="0"/>
              <a:t>No repetitive underwater laps</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sz="1200" dirty="0"/>
              <a:t>The rules for NFHS swimming and diving exist to ensure fair competition in a positive, safe and healthy environment. Consequently, the NFHS Swimming and Diving Rules Committee recognizes concerns that have been raised over instances of shallow water blackout, otherwise known as hypoxic blackout, which can affect swimmers of all experience levels.  Shallow water blackout is a potentially fatal condition that causes a swimmer to lose consciousness while under water.  Shallow water blackout can be prevented through education, awareness, and understanding of the dangers of breath-holding. For further information, visit shallowwaterblackoutprevention.org.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1876307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Wingdings" panose="05000000000000000000" pitchFamily="2" charset="2"/>
              <a:buChar char="§"/>
            </a:pPr>
            <a:r>
              <a:rPr lang="en-US" sz="1200" dirty="0"/>
              <a:t>Suit Coverage:</a:t>
            </a:r>
          </a:p>
          <a:p>
            <a:pPr marL="914400">
              <a:buFont typeface="Arial" panose="020B0604020202020204" pitchFamily="34" charset="0"/>
              <a:buChar char="•"/>
            </a:pPr>
            <a:r>
              <a:rPr lang="en-US" sz="1200" dirty="0"/>
              <a:t>Continues to be a focus of administrators, coaches, and officials, and competitors; </a:t>
            </a:r>
            <a:endParaRPr lang="en-US" sz="800" dirty="0"/>
          </a:p>
          <a:p>
            <a:pPr marL="914400">
              <a:buFont typeface="Arial" panose="020B0604020202020204" pitchFamily="34" charset="0"/>
              <a:buChar char="•"/>
            </a:pPr>
            <a:r>
              <a:rPr lang="en-US" sz="1200" dirty="0"/>
              <a:t>Language addressing coverage and the protocol for addressing violations has been reorganized in the rules book;</a:t>
            </a:r>
            <a:r>
              <a:rPr lang="en-US" sz="800" dirty="0"/>
              <a:t> </a:t>
            </a:r>
            <a:endParaRPr lang="en-US" sz="1200" dirty="0"/>
          </a:p>
          <a:p>
            <a:pPr marL="914400">
              <a:buFont typeface="Arial" panose="020B0604020202020204" pitchFamily="34" charset="0"/>
              <a:buChar char="•"/>
            </a:pPr>
            <a:r>
              <a:rPr lang="en-US" sz="1200" dirty="0"/>
              <a:t>Pre-meet coaches and athlete meetings requires the coach to verify that his/her athletes are properly and legally equipped; </a:t>
            </a:r>
            <a:r>
              <a:rPr lang="en-US" sz="800" dirty="0"/>
              <a:t> </a:t>
            </a:r>
            <a:endParaRPr lang="en-US" sz="1200" dirty="0"/>
          </a:p>
          <a:p>
            <a:pPr marL="914400">
              <a:buFont typeface="Arial" panose="020B0604020202020204" pitchFamily="34" charset="0"/>
              <a:buChar char="•"/>
            </a:pPr>
            <a:r>
              <a:rPr lang="en-US" sz="1200" dirty="0"/>
              <a:t>It is recommended that school administrators and coaches address suit coverage with parents and athletes during their pre-season meetings.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sz="1200" b="0" dirty="0"/>
              <a:t>Suit c</a:t>
            </a:r>
            <a:r>
              <a:rPr lang="en-US" sz="1200" dirty="0"/>
              <a:t>overage continues to be a focus of administrators, coaches, and officials, and competitors.  While the rule itself has not changed, language addressing coverage and the protocol for addressing violations has been reorganized in the rules book.  In addition, pre-meet coaches and athlete meetings have been mandated, which is an opportunity for the coach to verify that his/her athletes are properly and legally equipped AND an opportunity for captains/peers to consult with their teammates to assure suits and caps meet rule guidelines.  It is recommended that coaches address suit coverage with parents and athletes during their pre-season meetings, to specify that suits should be worn as the manufacturer has intended and that athletes purchasing personal suits for competition only obtain suits that comply with NFHS rules regarding appropriate coverage as well as design and decoration.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793321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Accommodations for Students With a Disability Updates</a:t>
            </a:r>
          </a:p>
          <a:p>
            <a:pPr marL="914400">
              <a:buFont typeface="Arial" panose="020B0604020202020204" pitchFamily="34" charset="0"/>
              <a:buChar char="•"/>
            </a:pPr>
            <a:r>
              <a:rPr lang="en-US" b="1" dirty="0"/>
              <a:t>    </a:t>
            </a:r>
            <a:r>
              <a:rPr lang="en-US" dirty="0"/>
              <a:t>Updated language for hearing and visual impairments; </a:t>
            </a:r>
          </a:p>
          <a:p>
            <a:pPr marL="914400">
              <a:buFont typeface="Arial" panose="020B0604020202020204" pitchFamily="34" charset="0"/>
              <a:buChar char="•"/>
            </a:pPr>
            <a:r>
              <a:rPr lang="en-US" dirty="0"/>
              <a:t>    Updated images of official’s signals for forward and backstroke starts;</a:t>
            </a:r>
          </a:p>
          <a:p>
            <a:pPr marL="914400">
              <a:buFont typeface="Arial" panose="020B0604020202020204" pitchFamily="34" charset="0"/>
              <a:buChar char="•"/>
            </a:pPr>
            <a:r>
              <a:rPr lang="en-US" dirty="0"/>
              <a:t>    Updated images of modified starting positions;</a:t>
            </a:r>
          </a:p>
          <a:p>
            <a:pPr marL="914400">
              <a:buFont typeface="Arial" panose="020B0604020202020204" pitchFamily="34" charset="0"/>
              <a:buChar char="•"/>
            </a:pPr>
            <a:r>
              <a:rPr lang="en-US" dirty="0"/>
              <a:t>    Available in the 2019 NFHS Swimming Officials Guidelines Manual. </a:t>
            </a:r>
          </a:p>
          <a:p>
            <a:pPr marL="0" indent="0">
              <a:buFont typeface="Arial" panose="020B0604020202020204" pitchFamily="34" charset="0"/>
              <a:buNone/>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dirty="0"/>
              <a:t>Language and officials signals regarding the inclusion of students with a disability have been updated and will be available in the 2019 NFHS Swimming Officials Guidelines Manual.  Included are updated images of officials signals for the forward and backstroke start as well as images for modified starting positions.  Specific accommodations for visually impaired and hearing-impaired competitors are also provided in this publication.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421116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State associations may modify events and distances for non-varsity competition. </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NFHS playing rules are written specifically for varsity competition.</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Modifications for levels other than varsity are at the discretion of the state association.</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dirty="0"/>
              <a:t>The policy permitting state associations to modify events and distances for non-varsity competition remains in effect (5-1-1 NOTE 1).  States have the authority to shorten/lengthen distances and add other events in non-varsity competition.  NFHS playing rules are written specifically for varsity competition. Modifications for levels other than varsity are at the discretion of the state association.</a:t>
            </a:r>
          </a:p>
          <a:p>
            <a:endParaRPr lang="en-US" b="1"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2588748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Wingdings" panose="05000000000000000000" pitchFamily="2" charset="2"/>
              <a:buChar char="§"/>
            </a:pPr>
            <a:r>
              <a:rPr lang="en-US" sz="1200" dirty="0"/>
              <a:t>In situations where conducting a pre-meet conference is impractical:</a:t>
            </a:r>
            <a:endParaRPr lang="en-US" sz="800" dirty="0"/>
          </a:p>
          <a:p>
            <a:pPr marL="914400">
              <a:buFont typeface="Arial" panose="020B0604020202020204" pitchFamily="34" charset="0"/>
              <a:buChar char="•"/>
            </a:pPr>
            <a:r>
              <a:rPr lang="en-US" sz="1200" dirty="0"/>
              <a:t>     State associations may determine an alternative method of compliance; </a:t>
            </a:r>
          </a:p>
          <a:p>
            <a:pPr marL="914400">
              <a:buFont typeface="Arial" panose="020B0604020202020204" pitchFamily="34" charset="0"/>
              <a:buChar char="•"/>
            </a:pPr>
            <a:r>
              <a:rPr lang="en-US" sz="1200" dirty="0"/>
              <a:t>     Topics that should be covered are listed in the NFHS Swimming Officials Guidelines Manual;</a:t>
            </a:r>
          </a:p>
          <a:p>
            <a:pPr marL="914400">
              <a:buFont typeface="Arial" panose="020B0604020202020204" pitchFamily="34" charset="0"/>
              <a:buChar char="•"/>
            </a:pPr>
            <a:r>
              <a:rPr lang="en-US" sz="1200" dirty="0"/>
              <a:t>     Must provide appropriate information for athletes, coaches, and meet officials to assure that the stated purposes for the pre-meet conference</a:t>
            </a:r>
            <a:br>
              <a:rPr lang="en-US" sz="1200" dirty="0"/>
            </a:br>
            <a:r>
              <a:rPr lang="en-US" sz="1200" dirty="0"/>
              <a:t>       are met.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 </a:t>
            </a:r>
            <a:r>
              <a:rPr lang="en-US" sz="1200" dirty="0"/>
              <a:t>The mandatory pre-meet conference as applied to large championship or multi-meets can become problematic in some contexts, particularly in large meets.  The pre-meet conference is a time to review meet procedures, special instructions and any unusual pool conditions. A comprehensive list of items to be covered is included in Appendix G of the NFHS Swimming Officials Guidelines Manual. State associations may determine an alternative method or methods of communication in situations where the size of the meet makes a pre-meet conference impractical.  State associations are encouraged to provide appropriate policy direction for officials and meet administrators in assuring that the stated purposes for this conference are fulfilled and that both coaches and athletes are fully informed and prepared for the ensuing competition.</a:t>
            </a:r>
            <a:endParaRPr lang="en-US" dirty="0"/>
          </a:p>
          <a:p>
            <a:endParaRPr lang="en-US" b="1"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4247690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2674591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tabLst>
                <a:tab pos="344488" algn="l"/>
              </a:tabLst>
            </a:pPr>
            <a:r>
              <a:rPr lang="en-US" sz="1200" b="1" dirty="0"/>
              <a:t>Rule 1-2-3: </a:t>
            </a:r>
            <a:r>
              <a:rPr lang="en-US" sz="1200" b="0" dirty="0"/>
              <a:t>E</a:t>
            </a:r>
            <a:r>
              <a:rPr lang="en-US" sz="1200" dirty="0"/>
              <a:t>xhibition competitors are permitted unless state association policy determines otherwise.  An exhibition competitor is a non-scoring contestant in a regularly scheduled and scored event.</a:t>
            </a:r>
          </a:p>
          <a:p>
            <a:pPr>
              <a:tabLst>
                <a:tab pos="344488" algn="l"/>
              </a:tabLst>
            </a:pPr>
            <a:endParaRPr lang="en-US" sz="1200" dirty="0"/>
          </a:p>
          <a:p>
            <a:pPr>
              <a:tabLst>
                <a:tab pos="344488" algn="l"/>
              </a:tabLst>
            </a:pPr>
            <a:r>
              <a:rPr lang="en-US" sz="1200" b="1" dirty="0"/>
              <a:t>Rule 3-1-2c: </a:t>
            </a:r>
            <a:r>
              <a:rPr lang="en-US" sz="1200" dirty="0"/>
              <a:t>Each team shall be permitted an equal number of additional entries in a pool with eight lanes or more.</a:t>
            </a:r>
          </a:p>
          <a:p>
            <a:pPr>
              <a:tabLst>
                <a:tab pos="344488" algn="l"/>
              </a:tabLst>
            </a:pPr>
            <a:endParaRPr lang="en-US" sz="1200" dirty="0"/>
          </a:p>
          <a:p>
            <a:pPr>
              <a:tabLst>
                <a:tab pos="344488" algn="l"/>
              </a:tabLst>
            </a:pPr>
            <a:r>
              <a:rPr lang="en-US" sz="1200" b="1" dirty="0"/>
              <a:t>Rule 9-3-1: </a:t>
            </a:r>
            <a:r>
              <a:rPr lang="en-US" sz="1200" dirty="0"/>
              <a:t>The number of team entries permitted in swimming and diving events shall be the same.</a:t>
            </a:r>
            <a:r>
              <a:rPr lang="en-US" sz="1200" b="1" dirty="0"/>
              <a:t/>
            </a:r>
            <a:br>
              <a:rPr lang="en-US" sz="1200" b="1" dirty="0"/>
            </a:br>
            <a:r>
              <a:rPr lang="en-US" sz="800" dirty="0"/>
              <a:t> </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Exhibition Reminders:</a:t>
            </a:r>
            <a:br>
              <a:rPr lang="en-US" dirty="0"/>
            </a:br>
            <a:r>
              <a:rPr lang="en-US" dirty="0"/>
              <a:t>Rule 1-2-3 tells us that exhibition competitors may participate in a scored event, and Rule 3-1-2c states that with prior mutual consent, each team shall be permitted </a:t>
            </a:r>
            <a:r>
              <a:rPr lang="en-US" sz="1200" kern="1200" dirty="0">
                <a:solidFill>
                  <a:schemeClr val="tx1"/>
                </a:solidFill>
                <a:effectLst/>
                <a:latin typeface="+mn-lt"/>
                <a:ea typeface="+mn-ea"/>
                <a:cs typeface="+mn-cs"/>
              </a:rPr>
              <a:t>as many additional entries as may be equally provided for both teams, in a pool with eight lanes or more.   For example, in an eight-lane pool, if each team is permitted three scoring individual entries, one exhibition competitor from each team could be permitted to participate to fill eight lanes.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State associations may also permit additional heats of exhibition competitors.  When additional heats of exhibition competitors are permitted by state association policy, additional participants may be permitted in diving.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Additionally, Rule 9-3-1 also addresses team entries by stating that t</a:t>
            </a:r>
            <a:r>
              <a:rPr lang="en-US" sz="1200" kern="1200" dirty="0">
                <a:solidFill>
                  <a:schemeClr val="tx1"/>
                </a:solidFill>
                <a:effectLst/>
                <a:latin typeface="+mn-lt"/>
                <a:ea typeface="+mn-ea"/>
                <a:cs typeface="+mn-cs"/>
              </a:rPr>
              <a:t>he number of team entries in diving competition shall be the same as in the swimming events for that meet.  In the scenario just described, three scoring divers and one exhibition diver could participate.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2656798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3092853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dirty="0">
                <a:latin typeface="+mn-lt"/>
              </a:rPr>
              <a:t>Rules Book Apps for all NFHS rules books and case books are available on iTunes and Google Play. Rules books and case books are cross-linked and enabled for searchable content.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1727381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t>SPORTS-SPECIFIC OFFICIATING COURSES</a:t>
            </a:r>
          </a:p>
          <a:p>
            <a:pPr marL="171450" indent="-171450">
              <a:spcBef>
                <a:spcPct val="0"/>
              </a:spcBef>
              <a:buFont typeface="Wingdings" panose="05000000000000000000" pitchFamily="2" charset="2"/>
              <a:buChar char="§"/>
            </a:pPr>
            <a:r>
              <a:rPr lang="en-US" dirty="0"/>
              <a:t>Introduction to mechanics and techniques used in each sport</a:t>
            </a:r>
          </a:p>
          <a:p>
            <a:pPr marL="171450" indent="-171450">
              <a:spcBef>
                <a:spcPct val="0"/>
              </a:spcBef>
              <a:buFont typeface="Wingdings" panose="05000000000000000000" pitchFamily="2" charset="2"/>
              <a:buChar char="§"/>
            </a:pPr>
            <a:r>
              <a:rPr lang="en-US" dirty="0"/>
              <a:t>Ideal for new officials or those in first few years of officiating</a:t>
            </a:r>
          </a:p>
          <a:p>
            <a:pPr marL="171450" indent="-171450">
              <a:spcBef>
                <a:spcPct val="0"/>
              </a:spcBef>
              <a:buFont typeface="Wingdings" panose="05000000000000000000" pitchFamily="2" charset="2"/>
              <a:buChar char="§"/>
            </a:pPr>
            <a:r>
              <a:rPr lang="en-US" dirty="0"/>
              <a:t>30-45 minutes to complete</a:t>
            </a:r>
          </a:p>
          <a:p>
            <a:pPr marL="171450" indent="-171450">
              <a:spcBef>
                <a:spcPct val="0"/>
              </a:spcBef>
              <a:buFont typeface="Wingdings" panose="05000000000000000000" pitchFamily="2" charset="2"/>
              <a:buChar char="§"/>
            </a:pPr>
            <a:r>
              <a:rPr lang="en-US" dirty="0"/>
              <a:t>Topics vary based on the needs of the officials in the sport</a:t>
            </a:r>
          </a:p>
          <a:p>
            <a:pPr marL="171450" indent="-171450">
              <a:spcBef>
                <a:spcPct val="0"/>
              </a:spcBef>
              <a:buFont typeface="Wingdings" panose="05000000000000000000" pitchFamily="2" charset="2"/>
              <a:buChar char="§"/>
            </a:pPr>
            <a:r>
              <a:rPr lang="en-US" dirty="0"/>
              <a:t>Course is FREE to any NFHS Officials Association member</a:t>
            </a:r>
          </a:p>
          <a:p>
            <a:pPr marL="171450" indent="-171450">
              <a:spcBef>
                <a:spcPct val="0"/>
              </a:spcBef>
              <a:buFont typeface="Wingdings" panose="05000000000000000000" pitchFamily="2" charset="2"/>
              <a:buChar char="§"/>
            </a:pPr>
            <a:r>
              <a:rPr lang="en-US" dirty="0"/>
              <a:t>Non-members course is $20</a:t>
            </a:r>
          </a:p>
          <a:p>
            <a:pPr marL="171450" indent="-171450">
              <a:spcBef>
                <a:spcPct val="0"/>
              </a:spcBef>
              <a:buFont typeface="Wingdings" panose="05000000000000000000" pitchFamily="2" charset="2"/>
              <a:buChar char="§"/>
            </a:pPr>
            <a:r>
              <a:rPr lang="en-US" dirty="0"/>
              <a:t>Contact NFHS Officials Department for details (317.972.6900)</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2034427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NFHS OFFICIAL EDUCATION</a:t>
            </a:r>
          </a:p>
          <a:p>
            <a:r>
              <a:rPr lang="en-US" dirty="0"/>
              <a:t>	</a:t>
            </a:r>
          </a:p>
          <a:p>
            <a:r>
              <a:rPr lang="en-US" b="1" u="sng" dirty="0">
                <a:solidFill>
                  <a:srgbClr val="FF0000"/>
                </a:solidFill>
              </a:rPr>
              <a:t>Courses Available</a:t>
            </a:r>
          </a:p>
          <a:p>
            <a:r>
              <a:rPr lang="en-US" b="0" dirty="0">
                <a:solidFill>
                  <a:schemeClr val="bg2">
                    <a:lumMod val="10000"/>
                  </a:schemeClr>
                </a:solidFill>
              </a:rPr>
              <a:t>Officiating Football</a:t>
            </a:r>
            <a:r>
              <a:rPr lang="en-US" b="0" dirty="0"/>
              <a:t> </a:t>
            </a:r>
          </a:p>
          <a:p>
            <a:r>
              <a:rPr lang="en-US" b="0" dirty="0"/>
              <a:t>Soccer – Fouls and Misconduct</a:t>
            </a:r>
          </a:p>
          <a:p>
            <a:r>
              <a:rPr lang="en-US" b="0" dirty="0"/>
              <a:t>Swimming and Diving</a:t>
            </a:r>
          </a:p>
          <a:p>
            <a:r>
              <a:rPr lang="en-US" b="0" dirty="0"/>
              <a:t>Officiating Wrestling </a:t>
            </a:r>
          </a:p>
          <a:p>
            <a:r>
              <a:rPr lang="en-US" b="0" dirty="0"/>
              <a:t>Officiating Basketball</a:t>
            </a:r>
          </a:p>
          <a:p>
            <a:r>
              <a:rPr lang="en-US" b="0" dirty="0"/>
              <a:t>Umpiring Softball</a:t>
            </a:r>
          </a:p>
          <a:p>
            <a:r>
              <a:rPr lang="en-US" b="0" dirty="0"/>
              <a:t>Officiating Volleyball – Ball Handling</a:t>
            </a:r>
          </a:p>
          <a:p>
            <a:r>
              <a:rPr lang="en-US" dirty="0"/>
              <a:t> </a:t>
            </a:r>
          </a:p>
          <a:p>
            <a:r>
              <a:rPr lang="en-US" b="1" u="sng" dirty="0">
                <a:solidFill>
                  <a:schemeClr val="accent2"/>
                </a:solidFill>
              </a:rPr>
              <a:t>Future Courses</a:t>
            </a:r>
          </a:p>
          <a:p>
            <a:r>
              <a:rPr lang="en-US" b="0" dirty="0"/>
              <a:t>Officiating Baseball</a:t>
            </a:r>
          </a:p>
          <a:p>
            <a:r>
              <a:rPr lang="en-US" b="0" dirty="0"/>
              <a:t>Basketball – Three-Person Mechanics</a:t>
            </a:r>
          </a:p>
          <a:p>
            <a:r>
              <a:rPr lang="en-US" b="0" dirty="0"/>
              <a:t>Field Hockey</a:t>
            </a:r>
          </a:p>
          <a:p>
            <a:r>
              <a:rPr lang="en-US" b="0" dirty="0"/>
              <a:t>Track and Field</a:t>
            </a:r>
          </a:p>
          <a:p>
            <a:r>
              <a:rPr lang="en-US" b="0" dirty="0"/>
              <a:t>Volleyball – Overlapping</a:t>
            </a:r>
          </a:p>
          <a:p>
            <a:r>
              <a:rPr lang="en-US" b="0" dirty="0"/>
              <a:t>Softball – Mechanics</a:t>
            </a:r>
          </a:p>
          <a:p>
            <a:r>
              <a:rPr lang="en-US" b="0" dirty="0"/>
              <a:t>Communication Among Officials and Coaches</a:t>
            </a:r>
          </a:p>
          <a:p>
            <a:r>
              <a:rPr lang="en-US" b="0" dirty="0"/>
              <a:t>Soccer - Offside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719598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t>The Interscholastic Officiating Course contains the following information:</a:t>
            </a:r>
          </a:p>
          <a:p>
            <a:pPr marL="171450" indent="-171450">
              <a:spcBef>
                <a:spcPct val="0"/>
              </a:spcBef>
              <a:buFont typeface="Wingdings" panose="05000000000000000000" pitchFamily="2" charset="2"/>
              <a:buChar char="§"/>
            </a:pPr>
            <a:r>
              <a:rPr lang="en-US" dirty="0"/>
              <a:t>Introduction to skills and concepts used as an official</a:t>
            </a:r>
          </a:p>
          <a:p>
            <a:pPr marL="171450" indent="-171450">
              <a:spcBef>
                <a:spcPct val="0"/>
              </a:spcBef>
              <a:buFont typeface="Wingdings" panose="05000000000000000000" pitchFamily="2" charset="2"/>
              <a:buChar char="§"/>
            </a:pPr>
            <a:r>
              <a:rPr lang="en-US" dirty="0"/>
              <a:t>Ideal for new officials or those in first few years of officiating</a:t>
            </a:r>
          </a:p>
          <a:p>
            <a:pPr marL="171450" indent="-171450">
              <a:spcBef>
                <a:spcPct val="0"/>
              </a:spcBef>
              <a:buFont typeface="Wingdings" panose="05000000000000000000" pitchFamily="2" charset="2"/>
              <a:buChar char="§"/>
            </a:pPr>
            <a:r>
              <a:rPr lang="en-US" dirty="0"/>
              <a:t>30-45 minutes to complete</a:t>
            </a:r>
          </a:p>
          <a:p>
            <a:pPr marL="171450" indent="-171450">
              <a:spcBef>
                <a:spcPct val="0"/>
              </a:spcBef>
              <a:buFont typeface="Wingdings" panose="05000000000000000000" pitchFamily="2" charset="2"/>
              <a:buChar char="§"/>
            </a:pPr>
            <a:r>
              <a:rPr lang="en-US" dirty="0"/>
              <a:t>Topics include: basics of becoming and staying an official, science of officiating, art of officiating, how to combine these skills for successful officiating</a:t>
            </a:r>
          </a:p>
          <a:p>
            <a:pPr marL="171450" indent="-171450">
              <a:spcBef>
                <a:spcPct val="0"/>
              </a:spcBef>
              <a:buFont typeface="Wingdings" panose="05000000000000000000" pitchFamily="2" charset="2"/>
              <a:buChar char="§"/>
            </a:pPr>
            <a:r>
              <a:rPr lang="en-US" dirty="0"/>
              <a:t>Course is FREE to any NFHS Officials Association member</a:t>
            </a:r>
          </a:p>
          <a:p>
            <a:pPr marL="171450" indent="-171450">
              <a:spcBef>
                <a:spcPct val="0"/>
              </a:spcBef>
              <a:buFont typeface="Wingdings" panose="05000000000000000000" pitchFamily="2" charset="2"/>
              <a:buChar char="§"/>
            </a:pPr>
            <a:r>
              <a:rPr lang="en-US" dirty="0"/>
              <a:t>Non-members course is $20</a:t>
            </a:r>
          </a:p>
          <a:p>
            <a:pPr marL="171450" indent="-171450">
              <a:buFont typeface="Wingdings" panose="05000000000000000000" pitchFamily="2" charset="2"/>
              <a:buChar char="§"/>
            </a:pPr>
            <a:r>
              <a:rPr lang="en-US" sz="1200" dirty="0">
                <a:cs typeface="Arial" charset="0"/>
              </a:rPr>
              <a:t>API  available to state associations to collect results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3326751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FOR TEACHING AND LEARNING</a:t>
            </a:r>
          </a:p>
          <a:p>
            <a:pPr marL="171450" indent="-171450">
              <a:buFont typeface="Wingdings" panose="05000000000000000000" pitchFamily="2" charset="2"/>
              <a:buChar char="§"/>
            </a:pPr>
            <a:r>
              <a:rPr lang="en-US" dirty="0"/>
              <a:t>The new video library is located at www.nfhslearn.com</a:t>
            </a:r>
          </a:p>
          <a:p>
            <a:pPr marL="171450" indent="-171450">
              <a:buFont typeface="Wingdings" panose="05000000000000000000" pitchFamily="2" charset="2"/>
              <a:buChar char="§"/>
            </a:pPr>
            <a:r>
              <a:rPr lang="en-US" dirty="0"/>
              <a:t>A variety of video in many sports is provided.</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3155914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State associations with 100% membership in the NFHS Officials Association and any individual member has access to the Central Hub for officials.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1833674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99824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Over 1.6 Million courses delivered in 2018</a:t>
            </a:r>
          </a:p>
          <a:p>
            <a:pPr marL="171450" indent="-171450">
              <a:buFont typeface="Wingdings" panose="05000000000000000000" pitchFamily="2" charset="2"/>
              <a:buChar char="§"/>
            </a:pPr>
            <a:r>
              <a:rPr lang="en-US" dirty="0"/>
              <a:t>Over 8.2 Million courses since 2007 launch</a:t>
            </a:r>
          </a:p>
          <a:p>
            <a:pPr marL="171450" indent="-171450">
              <a:buFont typeface="Wingdings" panose="05000000000000000000" pitchFamily="2" charset="2"/>
              <a:buChar char="§"/>
            </a:pPr>
            <a:r>
              <a:rPr lang="en-US" dirty="0"/>
              <a:t>Over 70 courses available</a:t>
            </a:r>
          </a:p>
          <a:p>
            <a:pPr marL="171450" indent="-171450">
              <a:buFont typeface="Wingdings" panose="05000000000000000000" pitchFamily="2" charset="2"/>
              <a:buChar char="§"/>
            </a:pPr>
            <a:r>
              <a:rPr lang="en-US" dirty="0"/>
              <a:t>Over 35 at No Cost!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839018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FREE courses include:</a:t>
            </a:r>
          </a:p>
          <a:p>
            <a:pPr marL="628650" lvl="1" indent="-171450">
              <a:buFont typeface="Arial" panose="020B0604020202020204" pitchFamily="34" charset="0"/>
              <a:buChar char="•"/>
            </a:pPr>
            <a:r>
              <a:rPr lang="en-US" dirty="0"/>
              <a:t>Bullying, Hazing and Inappropriate Behaviors</a:t>
            </a:r>
          </a:p>
          <a:p>
            <a:pPr marL="628650" lvl="1" indent="-171450">
              <a:buFont typeface="Arial" panose="020B0604020202020204" pitchFamily="34" charset="0"/>
              <a:buChar char="•"/>
            </a:pPr>
            <a:r>
              <a:rPr lang="en-US" dirty="0"/>
              <a:t>Student Mental Health and Suicide Prevention</a:t>
            </a:r>
          </a:p>
          <a:p>
            <a:pPr marL="628650" lvl="1" indent="-171450">
              <a:buFont typeface="Arial" panose="020B0604020202020204" pitchFamily="34" charset="0"/>
              <a:buChar char="•"/>
            </a:pPr>
            <a:r>
              <a:rPr lang="en-US" dirty="0"/>
              <a:t>Understanding Copyright and Compliance</a:t>
            </a:r>
          </a:p>
          <a:p>
            <a:pPr marL="628650" lvl="1" indent="-171450">
              <a:buFont typeface="Arial" panose="020B0604020202020204" pitchFamily="34" charset="0"/>
              <a:buChar char="•"/>
            </a:pPr>
            <a:r>
              <a:rPr lang="en-US" dirty="0"/>
              <a:t>Protecting Students from Abuse</a:t>
            </a:r>
          </a:p>
          <a:p>
            <a:pPr marL="628650" lvl="1" indent="-171450">
              <a:buFont typeface="Arial" panose="020B0604020202020204" pitchFamily="34" charset="0"/>
              <a:buChar char="•"/>
            </a:pPr>
            <a:r>
              <a:rPr lang="en-US" dirty="0"/>
              <a:t>Hazing Prevention for Students</a:t>
            </a:r>
          </a:p>
          <a:p>
            <a:pPr marL="628650" lvl="1" indent="-171450">
              <a:buFont typeface="Arial" panose="020B0604020202020204" pitchFamily="34" charset="0"/>
              <a:buChar char="•"/>
            </a:pPr>
            <a:r>
              <a:rPr lang="en-US" dirty="0"/>
              <a:t>Coaching Unified Sports</a:t>
            </a:r>
          </a:p>
          <a:p>
            <a:pPr marL="628650" lvl="1" indent="-171450">
              <a:buFont typeface="Arial" panose="020B0604020202020204" pitchFamily="34" charset="0"/>
              <a:buChar char="•"/>
            </a:pPr>
            <a:r>
              <a:rPr lang="en-US" dirty="0"/>
              <a:t>ACL Injury Prevention</a:t>
            </a:r>
          </a:p>
          <a:p>
            <a:pPr marL="628650" lvl="1" indent="-171450">
              <a:buFont typeface="Arial" panose="020B0604020202020204" pitchFamily="34" charset="0"/>
              <a:buChar char="•"/>
            </a:pPr>
            <a:r>
              <a:rPr lang="en-US" dirty="0"/>
              <a:t>Sportsmanship</a:t>
            </a:r>
          </a:p>
          <a:p>
            <a:pPr marL="628650" lvl="1" indent="-171450">
              <a:buFont typeface="Arial" panose="020B0604020202020204" pitchFamily="34" charset="0"/>
              <a:buChar char="•"/>
            </a:pPr>
            <a:r>
              <a:rPr lang="en-US" dirty="0"/>
              <a:t>And many more</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3836368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Wingdings" panose="05000000000000000000" pitchFamily="2" charset="2"/>
              <a:buChar char="§"/>
            </a:pPr>
            <a:r>
              <a:rPr lang="en-US" altLang="en-US" dirty="0"/>
              <a:t>The NFHS is pleased to partner with the National Interscholastic Swim Coaches Association to present the online Coaching Swimming course.   Go to www.nfhslearn.com to view the trailer, description and outline for this course.  Encourage your coaches to sign-up today!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E6F48D-FE86-48C7-994A-2DE16C6C2B43}" type="slidenum">
              <a:rPr lang="en-US" altLang="en-US"/>
              <a:pPr eaLnBrk="1" hangingPunct="1"/>
              <a:t>38</a:t>
            </a:fld>
            <a:endParaRPr lang="en-US" altLang="en-US" dirty="0"/>
          </a:p>
        </p:txBody>
      </p:sp>
    </p:spTree>
    <p:extLst>
      <p:ext uri="{BB962C8B-B14F-4D97-AF65-F5344CB8AC3E}">
        <p14:creationId xmlns:p14="http://schemas.microsoft.com/office/powerpoint/2010/main" val="1477919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Officiating Swimming and Diving is a course developed by the NFHS in conjunction with the National Interscholastic Swim Coaches Association (NISCA) and USA Diving. This course defines the elements of professional development and the fundamentals of officiating strokes and turns. The course also explores officiating and judging diving and provides a judging practicum that includes feedback of submitted scores. Officials may select either the swimming track, the diving track, or both, depending on rules required by their state association.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b="1" dirty="0"/>
              <a:t>More:</a:t>
            </a:r>
            <a:r>
              <a:rPr lang="en-US" b="0" dirty="0"/>
              <a:t>  </a:t>
            </a:r>
          </a:p>
          <a:p>
            <a:r>
              <a:rPr lang="en-US" sz="1200" kern="1200" dirty="0">
                <a:solidFill>
                  <a:schemeClr val="tx1"/>
                </a:solidFill>
                <a:effectLst/>
                <a:latin typeface="+mn-lt"/>
                <a:ea typeface="+mn-ea"/>
                <a:cs typeface="+mn-cs"/>
              </a:rPr>
              <a:t>     - Unlimited access to course &amp; resources for one year from date of purchase</a:t>
            </a:r>
          </a:p>
          <a:p>
            <a:r>
              <a:rPr lang="en-US" sz="1200" kern="1200" dirty="0">
                <a:solidFill>
                  <a:schemeClr val="tx1"/>
                </a:solidFill>
                <a:effectLst/>
                <a:latin typeface="+mn-lt"/>
                <a:ea typeface="+mn-ea"/>
                <a:cs typeface="+mn-cs"/>
              </a:rPr>
              <a:t>     - Use as an elective to fulfill AIC</a:t>
            </a:r>
            <a:r>
              <a:rPr lang="en-US" sz="1200" kern="1200" baseline="0" dirty="0">
                <a:solidFill>
                  <a:schemeClr val="tx1"/>
                </a:solidFill>
                <a:effectLst/>
                <a:latin typeface="+mn-lt"/>
                <a:ea typeface="+mn-ea"/>
                <a:cs typeface="+mn-cs"/>
              </a:rPr>
              <a:t> or CIC </a:t>
            </a:r>
            <a:r>
              <a:rPr lang="en-US" sz="1200" kern="1200" dirty="0">
                <a:solidFill>
                  <a:schemeClr val="tx1"/>
                </a:solidFill>
                <a:effectLst/>
                <a:latin typeface="+mn-lt"/>
                <a:ea typeface="+mn-ea"/>
                <a:cs typeface="+mn-cs"/>
              </a:rPr>
              <a:t>certification requirements </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108134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Wingdings" panose="05000000000000000000" pitchFamily="2" charset="2"/>
              <a:buChar char="§"/>
            </a:pPr>
            <a:r>
              <a:rPr lang="en-US" altLang="en-US" dirty="0">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a:t>
            </a:r>
          </a:p>
          <a:p>
            <a:pPr marL="171450" indent="-171450">
              <a:spcBef>
                <a:spcPct val="0"/>
              </a:spcBef>
              <a:buFont typeface="Wingdings" panose="05000000000000000000" pitchFamily="2" charset="2"/>
              <a:buChar char="§"/>
            </a:pPr>
            <a:r>
              <a:rPr lang="en-US" altLang="en-US" dirty="0">
                <a:latin typeface="+mn-lt"/>
                <a:cs typeface="Arial" pitchFamily="34" charset="0"/>
              </a:rPr>
              <a:t>Following these guidelines will assist in the individual student assessment by the student and the school.</a:t>
            </a:r>
          </a:p>
          <a:p>
            <a:pPr marL="171450" indent="-171450">
              <a:spcBef>
                <a:spcPct val="0"/>
              </a:spcBef>
              <a:buFont typeface="Wingdings" panose="05000000000000000000" pitchFamily="2" charset="2"/>
              <a:buChar char="§"/>
            </a:pPr>
            <a:r>
              <a:rPr lang="en-US" altLang="en-US" dirty="0">
                <a:latin typeface="+mn-lt"/>
                <a:cs typeface="Arial" pitchFamily="34" charset="0"/>
              </a:rPr>
              <a:t>When requesting a possible accommodation, coaches should work with their school and the state association as early as possible in the sport season. </a:t>
            </a:r>
          </a:p>
          <a:p>
            <a:pPr marL="171450" indent="-171450">
              <a:spcBef>
                <a:spcPct val="0"/>
              </a:spcBef>
              <a:buFont typeface="Wingdings" panose="05000000000000000000" pitchFamily="2" charset="2"/>
              <a:buChar char="§"/>
            </a:pPr>
            <a:r>
              <a:rPr lang="en-US" altLang="en-US" dirty="0">
                <a:latin typeface="+mn-lt"/>
                <a:cs typeface="Arial" pitchFamily="34" charset="0"/>
              </a:rPr>
              <a:t>Contest officials shall defer decisions on rule accommodations to the respective state association. </a:t>
            </a:r>
          </a:p>
          <a:p>
            <a:pPr marL="171450" indent="-171450">
              <a:spcBef>
                <a:spcPct val="0"/>
              </a:spcBef>
              <a:buFont typeface="Wingdings" panose="05000000000000000000" pitchFamily="2" charset="2"/>
              <a:buChar char="§"/>
            </a:pPr>
            <a:r>
              <a:rPr lang="en-US" altLang="en-US" dirty="0">
                <a:latin typeface="+mn-lt"/>
                <a:cs typeface="Arial" pitchFamily="34" charset="0"/>
              </a:rPr>
              <a:t>This information serves as a guide.  Each state association may develop its own process.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3701616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185312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2643562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latin typeface="Arial" panose="020B0604020202020204" pitchFamily="34" charset="0"/>
                <a:cs typeface="Arial" panose="020B0604020202020204" pitchFamily="34" charset="0"/>
              </a:rPr>
              <a:t>The NFHS swimming and diving publications are available to order online or by using </a:t>
            </a:r>
            <a:r>
              <a:rPr lang="en-US" altLang="en-US">
                <a:latin typeface="Arial" panose="020B0604020202020204" pitchFamily="34" charset="0"/>
                <a:cs typeface="Arial" panose="020B0604020202020204" pitchFamily="34" charset="0"/>
              </a:rPr>
              <a:t>the toll free </a:t>
            </a:r>
            <a:r>
              <a:rPr lang="en-US" altLang="en-US" dirty="0">
                <a:latin typeface="Arial" panose="020B0604020202020204" pitchFamily="34" charset="0"/>
                <a:cs typeface="Arial" panose="020B0604020202020204" pitchFamily="34" charset="0"/>
              </a:rPr>
              <a:t>number.</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1190186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2157866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135957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kern="1200" dirty="0">
                <a:solidFill>
                  <a:schemeClr val="tx1"/>
                </a:solidFill>
                <a:effectLst/>
                <a:latin typeface="+mn-lt"/>
                <a:ea typeface="+mn-ea"/>
                <a:cs typeface="+mn-cs"/>
              </a:rPr>
              <a:t>Rule 3-3 was reorganized to identify penalty protocol for specific uniform violations. </a:t>
            </a:r>
            <a:r>
              <a:rPr lang="en-US" sz="1200" dirty="0"/>
              <a:t>No other changes were made to these rules.</a:t>
            </a:r>
            <a:endParaRPr lang="en-US" sz="1200" kern="1200" dirty="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dirty="0"/>
              <a:t>Rule 3-3-1 recommends that all swimmers and divers wear suits of identical coloring and pattern. </a:t>
            </a:r>
          </a:p>
          <a:p>
            <a:pPr marL="0" indent="0">
              <a:buFont typeface="Wingdings" panose="05000000000000000000" pitchFamily="2" charset="2"/>
              <a:buNone/>
            </a:pP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Specific rules related to suit coverage, what can be placed on the uniform, and suit construction have not changed. Penalties associated with violations of Rule 3-3 were simply reorganized to provide clear indication of when the coach and/or the competitor should be notified. All language concerning suit coverage was moved from 3-3-1 to 3-3-2. As a result, the new Rule 3-3-1 recommends, not mandates, that swimmers and divers wear suits of similar coloring and pattern.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97979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Wingdings" panose="05000000000000000000" pitchFamily="2" charset="2"/>
              <a:buChar char="§"/>
            </a:pPr>
            <a:r>
              <a:rPr lang="en-US" sz="1200" dirty="0"/>
              <a:t>Rule 3-3-2 contains all language addressing suit coverage:  </a:t>
            </a:r>
            <a:r>
              <a:rPr lang="en-US" sz="800" dirty="0"/>
              <a:t> </a:t>
            </a:r>
            <a:endParaRPr lang="en-US" sz="1200" dirty="0"/>
          </a:p>
          <a:p>
            <a:pPr marL="1028700" indent="-457200">
              <a:buFont typeface="Calibri" panose="020F0502020204030204" pitchFamily="34" charset="0"/>
              <a:buChar char="•"/>
            </a:pPr>
            <a:r>
              <a:rPr lang="en-US" sz="1200" dirty="0"/>
              <a:t>Suits shall be of one piece;</a:t>
            </a:r>
            <a:endParaRPr lang="en-US" sz="800" dirty="0"/>
          </a:p>
          <a:p>
            <a:pPr marL="1028700" indent="-457200">
              <a:buFont typeface="Calibri" panose="020F0502020204030204" pitchFamily="34" charset="0"/>
              <a:buChar char="•"/>
            </a:pPr>
            <a:r>
              <a:rPr lang="en-US" sz="1200" dirty="0"/>
              <a:t>A competitor shall not be permitted to participate wearing a suit that is not of decent appearance; </a:t>
            </a:r>
            <a:r>
              <a:rPr lang="en-US" sz="800" dirty="0"/>
              <a:t> </a:t>
            </a:r>
            <a:endParaRPr lang="en-US" sz="1200" dirty="0"/>
          </a:p>
          <a:p>
            <a:pPr marL="1028700" indent="-457200">
              <a:buFont typeface="Calibri" panose="020F0502020204030204" pitchFamily="34" charset="0"/>
              <a:buChar char="•"/>
            </a:pPr>
            <a:r>
              <a:rPr lang="en-US" sz="1200" dirty="0"/>
              <a:t>Boys shall wear suits which cover the buttocks and shall not extend above the waist or below the top of the kneecap; </a:t>
            </a:r>
            <a:endParaRPr lang="en-US" sz="800" dirty="0"/>
          </a:p>
          <a:p>
            <a:pPr marL="1028700" indent="-457200">
              <a:buFont typeface="Calibri" panose="020F0502020204030204" pitchFamily="34" charset="0"/>
              <a:buChar char="•"/>
            </a:pPr>
            <a:r>
              <a:rPr lang="en-US" sz="1200" dirty="0"/>
              <a:t>Girls shall wear suits which cover the buttocks and breasts and shall not extend beyond the shoulders or below the top of the kneecap, nor cover the neck.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All current language addressing suit coverage previously contained in Article 1 and 3 now resides in Rule 3-3-2, which applies to all swimmers and divers.  Again, no language regarding uniform compliance was changed in Rule 3-3.</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52549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b="1" dirty="0"/>
              <a:t>3-3-2 PENALTIES</a:t>
            </a:r>
            <a:br>
              <a:rPr lang="en-US" sz="1200" b="1" dirty="0"/>
            </a:br>
            <a:r>
              <a:rPr lang="en-US" sz="1200" dirty="0"/>
              <a:t>When an official discovers a competitor wearing illegal attire as described in Article 2, the official shall:</a:t>
            </a:r>
          </a:p>
          <a:p>
            <a:pPr marL="1028700" indent="-457200">
              <a:buFont typeface="Arial" panose="020B0604020202020204" pitchFamily="34" charset="0"/>
              <a:buChar char="•"/>
            </a:pPr>
            <a:r>
              <a:rPr lang="en-US" sz="1200" dirty="0"/>
              <a:t>when observed prior to the start of the heat/dive, notify the </a:t>
            </a:r>
            <a:r>
              <a:rPr lang="en-US" sz="1200" b="1" u="sng" dirty="0"/>
              <a:t>coach of the competitor</a:t>
            </a:r>
            <a:r>
              <a:rPr lang="en-US" sz="1200" b="1" dirty="0"/>
              <a:t> </a:t>
            </a:r>
            <a:r>
              <a:rPr lang="en-US" sz="1200" dirty="0"/>
              <a:t>to make the swimsuit legal;</a:t>
            </a:r>
          </a:p>
          <a:p>
            <a:pPr marL="1028700" indent="-457200">
              <a:buFont typeface="Arial" panose="020B0604020202020204" pitchFamily="34" charset="0"/>
              <a:buChar char="•"/>
            </a:pPr>
            <a:r>
              <a:rPr lang="en-US" sz="1200" dirty="0"/>
              <a:t>when observed after the heat/dive officially begins, disqualify the competitor at the completion of the heat;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Penalties associated Rule 3-3-2 rule were reorganized to provide clear indication of when the coach should be notified. When a violation is observed before the start of the heat or dive, the official must notify the competitor’s coach, not the competitor. </a:t>
            </a:r>
            <a:r>
              <a:rPr lang="en-US" sz="1200" b="0" kern="1200" dirty="0">
                <a:solidFill>
                  <a:schemeClr val="tx1"/>
                </a:solidFill>
                <a:effectLst/>
                <a:latin typeface="+mn-lt"/>
                <a:ea typeface="+mn-ea"/>
                <a:cs typeface="+mn-cs"/>
              </a:rPr>
              <a:t>If the competitor cannot comply without delaying the start of the heat/ dive, the competitor is disqualified from that event/dive and shall not be eligible for further competition until in a legal suit.  When </a:t>
            </a:r>
            <a:r>
              <a:rPr lang="en-US" sz="1200" kern="1200" dirty="0">
                <a:solidFill>
                  <a:schemeClr val="tx1"/>
                </a:solidFill>
                <a:effectLst/>
                <a:latin typeface="+mn-lt"/>
                <a:ea typeface="+mn-ea"/>
                <a:cs typeface="+mn-cs"/>
              </a:rPr>
              <a:t>a violation is observed after the heat or dive officially begins, the competitor is disqualified at the completion of the heat or dive, </a:t>
            </a:r>
            <a:r>
              <a:rPr lang="en-US" sz="1200" b="0" kern="1200" dirty="0">
                <a:solidFill>
                  <a:schemeClr val="tx1"/>
                </a:solidFill>
                <a:effectLst/>
                <a:latin typeface="+mn-lt"/>
                <a:ea typeface="+mn-ea"/>
                <a:cs typeface="+mn-cs"/>
              </a:rPr>
              <a:t>the competitor's performance time/score is nullified and he/she shall not be eligible for further competition until in a legal suit.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93515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dirty="0"/>
              <a:t>Rule 3-3-3 addresses information that can be placed on the suit or cap:</a:t>
            </a:r>
            <a:r>
              <a:rPr lang="en-US" sz="800" dirty="0"/>
              <a:t> </a:t>
            </a:r>
            <a:endParaRPr lang="en-US" sz="1200" dirty="0"/>
          </a:p>
          <a:p>
            <a:pPr marL="973137" indent="-457200">
              <a:buFont typeface="Arial" panose="020B0604020202020204" pitchFamily="34" charset="0"/>
              <a:buChar char="•"/>
            </a:pPr>
            <a:r>
              <a:rPr lang="en-US" sz="1200" dirty="0"/>
              <a:t>Competitor’s name, school name, school nickname or logo;</a:t>
            </a:r>
            <a:r>
              <a:rPr lang="en-US" sz="800" dirty="0"/>
              <a:t>   </a:t>
            </a:r>
          </a:p>
          <a:p>
            <a:pPr marL="973137" indent="-457200">
              <a:buFont typeface="Arial" panose="020B0604020202020204" pitchFamily="34" charset="0"/>
              <a:buChar char="•"/>
            </a:pPr>
            <a:r>
              <a:rPr lang="en-US" sz="1200" dirty="0"/>
              <a:t>Advertising or name other than that permitted in 3-3-2c is prohibited;</a:t>
            </a:r>
            <a:r>
              <a:rPr lang="en-US" sz="800" dirty="0"/>
              <a:t>   </a:t>
            </a:r>
          </a:p>
          <a:p>
            <a:pPr marL="973137" indent="-457200">
              <a:buFont typeface="Arial" panose="020B0604020202020204" pitchFamily="34" charset="0"/>
              <a:buChar char="•"/>
            </a:pPr>
            <a:r>
              <a:rPr lang="en-US" sz="1200" dirty="0"/>
              <a:t>Size of a single visible manufacturer’s logo/trademark/reference;</a:t>
            </a:r>
            <a:endParaRPr lang="en-US" sz="800" dirty="0"/>
          </a:p>
          <a:p>
            <a:pPr marL="973137" indent="-457200">
              <a:buFont typeface="Arial" panose="020B0604020202020204" pitchFamily="34" charset="0"/>
              <a:buChar char="•"/>
            </a:pPr>
            <a:r>
              <a:rPr lang="en-US" sz="1200" dirty="0"/>
              <a:t>Size of one American flag or memorial patch;</a:t>
            </a:r>
            <a:endParaRPr lang="en-US" sz="800" dirty="0"/>
          </a:p>
          <a:p>
            <a:pPr marL="973137" indent="-457200">
              <a:buFont typeface="Arial" panose="020B0604020202020204" pitchFamily="34" charset="0"/>
              <a:buChar char="•"/>
            </a:pPr>
            <a:r>
              <a:rPr lang="en-US" sz="1200" dirty="0"/>
              <a:t>The FINA mark and/or individual barcode.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Specific rules related to what can be placed on the uniform are contained in Rule 3-3-3 and have not changed.  School information, manufacturer’s logo size, and size of the American flag and/or the memorial patch are specified.  Rule 3-3-3 applies to all competitors, meaning both swimmers and divers.</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3836457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454009" y="4525963"/>
            <a:ext cx="1830950" cy="430887"/>
          </a:xfrm>
          <a:prstGeom prst="rect">
            <a:avLst/>
          </a:prstGeom>
          <a:noFill/>
        </p:spPr>
        <p:txBody>
          <a:bodyPr wrap="none">
            <a:spAutoFit/>
          </a:bodyPr>
          <a:lstStyle/>
          <a:p>
            <a:pPr algn="ctr">
              <a:defRPr/>
            </a:pPr>
            <a:r>
              <a:rPr lang="en-US" sz="1100" dirty="0">
                <a:solidFill>
                  <a:schemeClr val="accent3"/>
                </a:solidFill>
                <a:latin typeface="+mn-lt"/>
                <a:cs typeface="Arial" charset="0"/>
              </a:rPr>
              <a:t>National Federation of State </a:t>
            </a:r>
          </a:p>
          <a:p>
            <a:pPr algn="ctr">
              <a:defRPr/>
            </a:pPr>
            <a:r>
              <a:rPr lang="en-US" sz="1100" dirty="0">
                <a:solidFill>
                  <a:schemeClr val="accent3"/>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descr="A picture containing tree, stop, sky, road&#10;&#10;Description generated with high confidence">
            <a:extLst>
              <a:ext uri="{FF2B5EF4-FFF2-40B4-BE49-F238E27FC236}">
                <a16:creationId xmlns="" xmlns:a16="http://schemas.microsoft.com/office/drawing/2014/main" id="{50C36D08-A412-4152-9250-9C41C546D3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982" y="5012771"/>
            <a:ext cx="1019147" cy="14887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sport, person, indoor&#10;&#10;Description automatically generated">
            <a:extLst>
              <a:ext uri="{FF2B5EF4-FFF2-40B4-BE49-F238E27FC236}">
                <a16:creationId xmlns="" xmlns:a16="http://schemas.microsoft.com/office/drawing/2014/main" id="{9F619F41-9FC1-44F0-AD89-688D8798B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66"/>
            <a:ext cx="12192000" cy="4408510"/>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6747" y="4649789"/>
            <a:ext cx="832168" cy="1215618"/>
          </a:xfrm>
          <a:prstGeom prst="rect">
            <a:avLst/>
          </a:prstGeom>
        </p:spPr>
      </p:pic>
    </p:spTree>
    <p:extLst>
      <p:ext uri="{BB962C8B-B14F-4D97-AF65-F5344CB8AC3E}">
        <p14:creationId xmlns:p14="http://schemas.microsoft.com/office/powerpoint/2010/main" val="427013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7" name="Picture 1" descr="Slide18.png">
            <a:extLst>
              <a:ext uri="{FF2B5EF4-FFF2-40B4-BE49-F238E27FC236}">
                <a16:creationId xmlns="" xmlns:a16="http://schemas.microsoft.com/office/drawing/2014/main" id="{01DEB02C-E548-4072-8638-4A42028716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187" b="51430"/>
          <a:stretch/>
        </p:blipFill>
        <p:spPr bwMode="auto">
          <a:xfrm>
            <a:off x="0" y="-7938"/>
            <a:ext cx="12192000" cy="442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6747" y="4649789"/>
            <a:ext cx="832168" cy="1215618"/>
          </a:xfrm>
          <a:prstGeom prst="rect">
            <a:avLst/>
          </a:prstGeom>
        </p:spPr>
      </p:pic>
    </p:spTree>
    <p:extLst>
      <p:ext uri="{BB962C8B-B14F-4D97-AF65-F5344CB8AC3E}">
        <p14:creationId xmlns:p14="http://schemas.microsoft.com/office/powerpoint/2010/main" val="94850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10/10/2019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2D345A8-1FE9-411D-B047-F45A67E061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07408"/>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526945" y="4525963"/>
            <a:ext cx="1685077" cy="40011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3" cstate="print"/>
          <a:srcRect/>
          <a:stretch>
            <a:fillRect/>
          </a:stretch>
        </p:blipFill>
        <p:spPr bwMode="auto">
          <a:xfrm>
            <a:off x="895351" y="5002213"/>
            <a:ext cx="1013883" cy="1109662"/>
          </a:xfrm>
          <a:prstGeom prst="rect">
            <a:avLst/>
          </a:prstGeom>
          <a:noFill/>
          <a:ln w="9525">
            <a:noFill/>
            <a:miter lim="800000"/>
            <a:headEnd/>
            <a:tailEnd/>
          </a:ln>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53502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Sporty Title Slide">
    <p:spTree>
      <p:nvGrpSpPr>
        <p:cNvPr id="1" name=""/>
        <p:cNvGrpSpPr/>
        <p:nvPr/>
      </p:nvGrpSpPr>
      <p:grpSpPr>
        <a:xfrm>
          <a:off x="0" y="0"/>
          <a:ext cx="0" cy="0"/>
          <a:chOff x="0" y="0"/>
          <a:chExt cx="0" cy="0"/>
        </a:xfrm>
      </p:grpSpPr>
      <p:pic>
        <p:nvPicPr>
          <p:cNvPr id="11" name="Picture 16" descr="Students.jpg"/>
          <p:cNvPicPr>
            <a:picLocks noChangeAspect="1"/>
          </p:cNvPicPr>
          <p:nvPr userDrawn="1"/>
        </p:nvPicPr>
        <p:blipFill>
          <a:blip r:embed="rId2" cstate="print"/>
          <a:srcRect/>
          <a:stretch>
            <a:fillRect/>
          </a:stretch>
        </p:blipFill>
        <p:spPr bwMode="auto">
          <a:xfrm>
            <a:off x="0" y="-7938"/>
            <a:ext cx="12192000" cy="4435476"/>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526945" y="4525963"/>
            <a:ext cx="1685077" cy="40011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3" cstate="print"/>
          <a:srcRect/>
          <a:stretch>
            <a:fillRect/>
          </a:stretch>
        </p:blipFill>
        <p:spPr bwMode="auto">
          <a:xfrm>
            <a:off x="895351" y="5002213"/>
            <a:ext cx="1013883" cy="1109662"/>
          </a:xfrm>
          <a:prstGeom prst="rect">
            <a:avLst/>
          </a:prstGeom>
          <a:noFill/>
          <a:ln w="9525">
            <a:noFill/>
            <a:miter lim="800000"/>
            <a:headEnd/>
            <a:tailEnd/>
          </a:ln>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25932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10/10/2019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1583992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3152753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3399372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1947822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10" name="Picture 9" descr="A picture containing sport, person, indoor&#10;&#10;Description automatically generated">
            <a:extLst>
              <a:ext uri="{FF2B5EF4-FFF2-40B4-BE49-F238E27FC236}">
                <a16:creationId xmlns="" xmlns:a16="http://schemas.microsoft.com/office/drawing/2014/main" id="{BBE29756-CEC4-4170-9538-BF7B8F4DE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66"/>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a:extLst>
              <a:ext uri="{FF2B5EF4-FFF2-40B4-BE49-F238E27FC236}">
                <a16:creationId xmlns="" xmlns:a16="http://schemas.microsoft.com/office/drawing/2014/main" id="{C8D7C1F6-D338-4966-BD8B-EF51DC3F1BAC}"/>
              </a:ext>
            </a:extLst>
          </p:cNvPr>
          <p:cNvSpPr txBox="1"/>
          <p:nvPr userDrawn="1"/>
        </p:nvSpPr>
        <p:spPr>
          <a:xfrm>
            <a:off x="454009" y="4525963"/>
            <a:ext cx="1830950" cy="430887"/>
          </a:xfrm>
          <a:prstGeom prst="rect">
            <a:avLst/>
          </a:prstGeom>
          <a:noFill/>
        </p:spPr>
        <p:txBody>
          <a:bodyPr wrap="none">
            <a:spAutoFit/>
          </a:bodyPr>
          <a:lstStyle/>
          <a:p>
            <a:pPr algn="ctr">
              <a:defRPr/>
            </a:pPr>
            <a:r>
              <a:rPr lang="en-US" sz="1100" dirty="0">
                <a:solidFill>
                  <a:schemeClr val="accent3"/>
                </a:solidFill>
                <a:latin typeface="+mn-lt"/>
                <a:cs typeface="Arial" charset="0"/>
              </a:rPr>
              <a:t>National Federation of State </a:t>
            </a:r>
          </a:p>
          <a:p>
            <a:pPr algn="ctr">
              <a:defRPr/>
            </a:pPr>
            <a:r>
              <a:rPr lang="en-US" sz="1100" dirty="0">
                <a:solidFill>
                  <a:schemeClr val="accent3"/>
                </a:solidFill>
                <a:latin typeface="+mn-lt"/>
                <a:cs typeface="Arial" charset="0"/>
              </a:rPr>
              <a:t>High School Associations</a:t>
            </a:r>
          </a:p>
        </p:txBody>
      </p:sp>
      <p:pic>
        <p:nvPicPr>
          <p:cNvPr id="12" name="Picture 11" descr="A picture containing tree, stop, sky, road&#10;&#10;Description generated with high confidence">
            <a:extLst>
              <a:ext uri="{FF2B5EF4-FFF2-40B4-BE49-F238E27FC236}">
                <a16:creationId xmlns="" xmlns:a16="http://schemas.microsoft.com/office/drawing/2014/main" id="{23F1C778-8A79-4D19-A9BA-64014EEC5A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982" y="5012771"/>
            <a:ext cx="1019147" cy="148875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602729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2927375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Mechanics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4276722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66E7442-F793-4963-BEEF-D84101ABF0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07408"/>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NFHS-Small-Logo-CMYK_W.png"/>
          <p:cNvPicPr>
            <a:picLocks noChangeAspect="1"/>
          </p:cNvPicPr>
          <p:nvPr userDrawn="1"/>
        </p:nvPicPr>
        <p:blipFill>
          <a:blip r:embed="rId3" cstate="print"/>
          <a:srcRect/>
          <a:stretch>
            <a:fillRect/>
          </a:stretch>
        </p:blipFill>
        <p:spPr bwMode="auto">
          <a:xfrm>
            <a:off x="10316633" y="4649789"/>
            <a:ext cx="1016000" cy="1112837"/>
          </a:xfrm>
          <a:prstGeom prst="rect">
            <a:avLst/>
          </a:prstGeom>
          <a:noFill/>
          <a:ln w="9525">
            <a:noFill/>
            <a:miter lim="800000"/>
            <a:headEnd/>
            <a:tailEnd/>
          </a:ln>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8950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3751" cy="4400550"/>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NFHS-Small-Logo-CMYK_W.png"/>
          <p:cNvPicPr>
            <a:picLocks noChangeAspect="1"/>
          </p:cNvPicPr>
          <p:nvPr userDrawn="1"/>
        </p:nvPicPr>
        <p:blipFill>
          <a:blip r:embed="rId3" cstate="print"/>
          <a:srcRect/>
          <a:stretch>
            <a:fillRect/>
          </a:stretch>
        </p:blipFill>
        <p:spPr bwMode="auto">
          <a:xfrm>
            <a:off x="10316633" y="4649789"/>
            <a:ext cx="1016000" cy="1112837"/>
          </a:xfrm>
          <a:prstGeom prst="rect">
            <a:avLst/>
          </a:prstGeom>
          <a:noFill/>
          <a:ln w="9525">
            <a:noFill/>
            <a:miter lim="800000"/>
            <a:headEnd/>
            <a:tailEnd/>
          </a:ln>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83360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16" descr="Students.jpg"/>
          <p:cNvPicPr>
            <a:picLocks noChangeAspect="1"/>
          </p:cNvPicPr>
          <p:nvPr userDrawn="1"/>
        </p:nvPicPr>
        <p:blipFill>
          <a:blip r:embed="rId2" cstate="print"/>
          <a:srcRect/>
          <a:stretch>
            <a:fillRect/>
          </a:stretch>
        </p:blipFill>
        <p:spPr bwMode="auto">
          <a:xfrm>
            <a:off x="0" y="-7938"/>
            <a:ext cx="12192000" cy="4435476"/>
          </a:xfrm>
          <a:prstGeom prst="rect">
            <a:avLst/>
          </a:prstGeom>
          <a:noFill/>
          <a:ln w="9525">
            <a:noFill/>
            <a:miter lim="800000"/>
            <a:headEnd/>
            <a:tailEnd/>
          </a:ln>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NFHS-Small-Logo-CMYK_W.png"/>
          <p:cNvPicPr>
            <a:picLocks noChangeAspect="1"/>
          </p:cNvPicPr>
          <p:nvPr userDrawn="1"/>
        </p:nvPicPr>
        <p:blipFill>
          <a:blip r:embed="rId3" cstate="print"/>
          <a:srcRect/>
          <a:stretch>
            <a:fillRect/>
          </a:stretch>
        </p:blipFill>
        <p:spPr bwMode="auto">
          <a:xfrm>
            <a:off x="10316633" y="4649789"/>
            <a:ext cx="1016000" cy="1112837"/>
          </a:xfrm>
          <a:prstGeom prst="rect">
            <a:avLst/>
          </a:prstGeom>
          <a:noFill/>
          <a:ln w="9525">
            <a:noFill/>
            <a:miter lim="800000"/>
            <a:headEnd/>
            <a:tailEnd/>
          </a:ln>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8568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8" name="Picture 1" descr="Slide18.png"/>
          <p:cNvPicPr>
            <a:picLocks noChangeAspect="1"/>
          </p:cNvPicPr>
          <p:nvPr userDrawn="1"/>
        </p:nvPicPr>
        <p:blipFill>
          <a:blip r:embed="rId2">
            <a:extLst>
              <a:ext uri="{28A0092B-C50C-407E-A947-70E740481C1C}">
                <a14:useLocalDpi xmlns:a14="http://schemas.microsoft.com/office/drawing/2010/main" val="0"/>
              </a:ext>
            </a:extLst>
          </a:blip>
          <a:srcRect t="6187" b="19963"/>
          <a:stretch>
            <a:fillRect/>
          </a:stretch>
        </p:blipFill>
        <p:spPr bwMode="auto">
          <a:xfrm>
            <a:off x="0" y="-7938"/>
            <a:ext cx="12192000" cy="578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NFHS-Small-Logo-CMYK_W.png"/>
          <p:cNvPicPr>
            <a:picLocks noChangeAspect="1"/>
          </p:cNvPicPr>
          <p:nvPr userDrawn="1"/>
        </p:nvPicPr>
        <p:blipFill>
          <a:blip r:embed="rId3" cstate="print"/>
          <a:srcRect/>
          <a:stretch>
            <a:fillRect/>
          </a:stretch>
        </p:blipFill>
        <p:spPr bwMode="auto">
          <a:xfrm>
            <a:off x="10316633" y="4649789"/>
            <a:ext cx="1016000" cy="1112837"/>
          </a:xfrm>
          <a:prstGeom prst="rect">
            <a:avLst/>
          </a:prstGeom>
          <a:noFill/>
          <a:ln w="9525">
            <a:noFill/>
            <a:miter lim="800000"/>
            <a:headEnd/>
            <a:tailEnd/>
          </a:ln>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51642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10/10/2019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3620630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09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10/10/2019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16" descr="Students.jpg">
            <a:extLst>
              <a:ext uri="{FF2B5EF4-FFF2-40B4-BE49-F238E27FC236}">
                <a16:creationId xmlns="" xmlns:a16="http://schemas.microsoft.com/office/drawing/2014/main" id="{AF78D7A5-9DBB-4832-940C-1CE6D93D5171}"/>
              </a:ext>
            </a:extLst>
          </p:cNvPr>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6747" y="4649789"/>
            <a:ext cx="832168" cy="1215618"/>
          </a:xfrm>
          <a:prstGeom prst="rect">
            <a:avLst/>
          </a:prstGeom>
        </p:spPr>
      </p:pic>
      <p:pic>
        <p:nvPicPr>
          <p:cNvPr id="10" name="Picture 9" descr="A picture containing sport, person, indoor&#10;&#10;Description automatically generated">
            <a:extLst>
              <a:ext uri="{FF2B5EF4-FFF2-40B4-BE49-F238E27FC236}">
                <a16:creationId xmlns="" xmlns:a16="http://schemas.microsoft.com/office/drawing/2014/main" id="{BF87F6B3-1C5A-4C86-8502-23F251D5A5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66"/>
            <a:ext cx="12192000" cy="440851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10/10/2019</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picture containing tree, stop, sky, road&#10;&#10;Description generated with high confidence">
            <a:extLst>
              <a:ext uri="{FF2B5EF4-FFF2-40B4-BE49-F238E27FC236}">
                <a16:creationId xmlns="" xmlns:a16="http://schemas.microsoft.com/office/drawing/2014/main" id="{430C26C4-853B-4C32-A9E1-108CCE7F78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9398" y="5815794"/>
            <a:ext cx="645337" cy="942698"/>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800" r:id="rId10"/>
    <p:sldLayoutId id="2147483801" r:id="rId11"/>
    <p:sldLayoutId id="2147483798" r:id="rId12"/>
    <p:sldLayoutId id="2147483799" r:id="rId13"/>
  </p:sldLayoutIdLs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466851" y="1989139"/>
            <a:ext cx="10500783"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10267"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10/10/2019</a:t>
            </a:fld>
            <a:endParaRPr lang="en-US"/>
          </a:p>
        </p:txBody>
      </p:sp>
      <p:sp>
        <p:nvSpPr>
          <p:cNvPr id="5" name="Footer Placeholder 4"/>
          <p:cNvSpPr>
            <a:spLocks noGrp="1"/>
          </p:cNvSpPr>
          <p:nvPr>
            <p:ph type="ftr" sz="quarter" idx="3"/>
          </p:nvPr>
        </p:nvSpPr>
        <p:spPr>
          <a:xfrm>
            <a:off x="9997018" y="6516688"/>
            <a:ext cx="1991783" cy="303212"/>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037" name="Picture 27" descr="NFHS-Small-Logo-color-Trans.gif"/>
          <p:cNvPicPr>
            <a:picLocks noChangeAspect="1"/>
          </p:cNvPicPr>
          <p:nvPr/>
        </p:nvPicPr>
        <p:blipFill>
          <a:blip r:embed="rId17" cstate="print"/>
          <a:srcRect/>
          <a:stretch>
            <a:fillRect/>
          </a:stretch>
        </p:blipFill>
        <p:spPr bwMode="auto">
          <a:xfrm>
            <a:off x="505885" y="5973764"/>
            <a:ext cx="713316" cy="782637"/>
          </a:xfrm>
          <a:prstGeom prst="rect">
            <a:avLst/>
          </a:prstGeom>
          <a:noFill/>
          <a:ln w="9525">
            <a:noFill/>
            <a:miter lim="800000"/>
            <a:headEnd/>
            <a:tailEnd/>
          </a:ln>
        </p:spPr>
      </p:pic>
    </p:spTree>
    <p:extLst>
      <p:ext uri="{BB962C8B-B14F-4D97-AF65-F5344CB8AC3E}">
        <p14:creationId xmlns:p14="http://schemas.microsoft.com/office/powerpoint/2010/main" val="335825526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Ls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www.nfhs.org/activities-sports/swimming-diving/"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s://arbitersports.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hyperlink" Target="http://www.nfhs.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82AB99-7D8E-4F69-B82E-82AB356A44AD}"/>
              </a:ext>
            </a:extLst>
          </p:cNvPr>
          <p:cNvSpPr>
            <a:spLocks noGrp="1"/>
          </p:cNvSpPr>
          <p:nvPr>
            <p:ph type="ctrTitle"/>
          </p:nvPr>
        </p:nvSpPr>
        <p:spPr/>
        <p:txBody>
          <a:bodyPr/>
          <a:lstStyle/>
          <a:p>
            <a:r>
              <a:rPr lang="en-US" dirty="0"/>
              <a:t>2019-20 NFHS Swimming and diving Rules PowerPoint</a:t>
            </a:r>
          </a:p>
        </p:txBody>
      </p:sp>
      <p:sp>
        <p:nvSpPr>
          <p:cNvPr id="4" name="Subtitle 3">
            <a:extLst>
              <a:ext uri="{FF2B5EF4-FFF2-40B4-BE49-F238E27FC236}">
                <a16:creationId xmlns="" xmlns:a16="http://schemas.microsoft.com/office/drawing/2014/main" id="{0E380E8A-6F6E-4085-B276-A85DF239B423}"/>
              </a:ext>
            </a:extLst>
          </p:cNvPr>
          <p:cNvSpPr>
            <a:spLocks noGrp="1"/>
          </p:cNvSpPr>
          <p:nvPr>
            <p:ph type="subTitle" idx="1"/>
          </p:nvPr>
        </p:nvSpPr>
        <p:spPr/>
        <p:txBody>
          <a:bodyPr/>
          <a:lstStyle/>
          <a:p>
            <a:pPr algn="ctr"/>
            <a:r>
              <a:rPr lang="en-US" altLang="en-US" dirty="0"/>
              <a:t>Rules Changes</a:t>
            </a:r>
            <a:br>
              <a:rPr lang="en-US" altLang="en-US" dirty="0"/>
            </a:br>
            <a:r>
              <a:rPr lang="en-US" altLang="en-US" dirty="0"/>
              <a:t>Major Editorial Changes</a:t>
            </a:r>
          </a:p>
          <a:p>
            <a:pPr algn="ctr"/>
            <a:r>
              <a:rPr lang="en-US" dirty="0"/>
              <a:t>Points of Emphasis</a:t>
            </a:r>
          </a:p>
          <a:p>
            <a:endParaRPr lang="en-US" dirty="0"/>
          </a:p>
        </p:txBody>
      </p:sp>
    </p:spTree>
    <p:extLst>
      <p:ext uri="{BB962C8B-B14F-4D97-AF65-F5344CB8AC3E}">
        <p14:creationId xmlns:p14="http://schemas.microsoft.com/office/powerpoint/2010/main" val="102254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a:xfrm>
            <a:off x="1962152" y="706460"/>
            <a:ext cx="10026649" cy="1204912"/>
          </a:xfrm>
        </p:spPr>
        <p:txBody>
          <a:bodyPr/>
          <a:lstStyle/>
          <a:p>
            <a:r>
              <a:rPr lang="en-US" sz="4000" dirty="0"/>
              <a:t>Uniforms</a:t>
            </a:r>
            <a:r>
              <a:rPr lang="en-US" sz="5400" dirty="0"/>
              <a:t/>
            </a:r>
            <a:br>
              <a:rPr lang="en-US" sz="5400" dirty="0"/>
            </a:br>
            <a:r>
              <a:rPr lang="en-US" sz="2800" dirty="0"/>
              <a:t>3-3-1, 3-3-2, 3-3-2 PENALTIES, 3-3-3, 3-3-3 and 3-3-4 PENALTIES</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493822" y="1989139"/>
            <a:ext cx="10146243" cy="4338637"/>
          </a:xfrm>
        </p:spPr>
        <p:txBody>
          <a:bodyPr/>
          <a:lstStyle/>
          <a:p>
            <a:r>
              <a:rPr lang="en-US" sz="2800" b="1" dirty="0"/>
              <a:t>Rule 3-3-4 </a:t>
            </a:r>
            <a:r>
              <a:rPr lang="en-US" sz="2800" dirty="0"/>
              <a:t>addresses suit construction for swimmers (excluding divers):</a:t>
            </a:r>
          </a:p>
          <a:p>
            <a:endParaRPr lang="en-US" sz="1000" dirty="0"/>
          </a:p>
          <a:p>
            <a:pPr marL="1028700" indent="-457200">
              <a:buFont typeface="Arial" panose="020B0604020202020204" pitchFamily="34" charset="0"/>
              <a:buChar char="•"/>
            </a:pPr>
            <a:r>
              <a:rPr lang="en-US" sz="2800" dirty="0"/>
              <a:t>Constructed of a woven/knit textile material;</a:t>
            </a:r>
          </a:p>
          <a:p>
            <a:pPr marL="1028700" indent="-457200">
              <a:buFont typeface="Arial" panose="020B0604020202020204" pitchFamily="34" charset="0"/>
              <a:buChar char="•"/>
            </a:pPr>
            <a:endParaRPr lang="en-US" sz="1000" dirty="0"/>
          </a:p>
          <a:p>
            <a:pPr marL="1028700" indent="-457200">
              <a:buFont typeface="Arial" panose="020B0604020202020204" pitchFamily="34" charset="0"/>
              <a:buChar char="•"/>
            </a:pPr>
            <a:r>
              <a:rPr lang="en-US" sz="2800" dirty="0"/>
              <a:t>Must be permeable except for one post-construction, school name and/or logo not to exceed 9 square inches;</a:t>
            </a:r>
          </a:p>
          <a:p>
            <a:pPr marL="1028700" indent="-457200">
              <a:buFont typeface="Arial" panose="020B0604020202020204" pitchFamily="34" charset="0"/>
              <a:buChar char="•"/>
            </a:pPr>
            <a:endParaRPr lang="en-US" sz="1000" dirty="0"/>
          </a:p>
          <a:p>
            <a:pPr marL="1028700" indent="-457200">
              <a:buFont typeface="Arial" panose="020B0604020202020204" pitchFamily="34" charset="0"/>
              <a:buChar char="•"/>
            </a:pPr>
            <a:r>
              <a:rPr lang="en-US" sz="2800" dirty="0"/>
              <a:t>May not aid buoyancy;</a:t>
            </a:r>
          </a:p>
          <a:p>
            <a:pPr marL="1028700" indent="-457200">
              <a:buFont typeface="Arial" panose="020B0604020202020204" pitchFamily="34" charset="0"/>
              <a:buChar char="•"/>
            </a:pPr>
            <a:endParaRPr lang="en-US" sz="1000" dirty="0"/>
          </a:p>
          <a:p>
            <a:pPr marL="1028700" indent="-457200">
              <a:buFont typeface="Arial" panose="020B0604020202020204" pitchFamily="34" charset="0"/>
              <a:buChar char="•"/>
            </a:pPr>
            <a:r>
              <a:rPr lang="en-US" sz="2800" dirty="0"/>
              <a:t>May not have fastening systems other than a waist tie for a brief or jammer and elastic material in the terminal ends.</a:t>
            </a:r>
          </a:p>
          <a:p>
            <a:pPr marL="1028700" indent="-457200">
              <a:buFont typeface="Arial" panose="020B0604020202020204" pitchFamily="34" charset="0"/>
              <a:buChar char="•"/>
            </a:pPr>
            <a:endParaRPr lang="en-US" sz="1000" dirty="0"/>
          </a:p>
          <a:p>
            <a:pPr marL="0" indent="0">
              <a:buNone/>
            </a:pPr>
            <a:endParaRPr lang="en-US" sz="2800" dirty="0"/>
          </a:p>
          <a:p>
            <a:pPr marL="0" indent="0">
              <a:buNone/>
            </a:pPr>
            <a:endParaRPr lang="en-US" sz="2800" dirty="0"/>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74646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Uniforms</a:t>
            </a:r>
            <a:r>
              <a:rPr lang="en-US" sz="7200" dirty="0"/>
              <a:t/>
            </a:r>
            <a:br>
              <a:rPr lang="en-US" sz="7200" dirty="0"/>
            </a:br>
            <a:r>
              <a:rPr lang="en-US" sz="2800" dirty="0"/>
              <a:t>3-3-1, 3-3-2, 3-3-2 PENALTIES, 3-3-3, 3-3-3 and 3-3-4 PENALTIES</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312752" y="1989139"/>
            <a:ext cx="10327313" cy="4338637"/>
          </a:xfrm>
        </p:spPr>
        <p:txBody>
          <a:bodyPr/>
          <a:lstStyle/>
          <a:p>
            <a:r>
              <a:rPr lang="en-US" sz="2800" b="1" dirty="0"/>
              <a:t>Rule 3-3-3 and 3-3-4 PENALTIES</a:t>
            </a:r>
            <a:r>
              <a:rPr lang="en-US" sz="2800" dirty="0"/>
              <a:t>:  When an official discovers a competitor wearing illegal attire as described in Articles 3 and 4, the official shall:</a:t>
            </a:r>
          </a:p>
          <a:p>
            <a:pPr marL="0" indent="0">
              <a:buNone/>
            </a:pPr>
            <a:endParaRPr lang="en-US" sz="1000" dirty="0"/>
          </a:p>
          <a:p>
            <a:pPr marL="1028700" indent="-457200">
              <a:buFont typeface="Arial" panose="020B0604020202020204" pitchFamily="34" charset="0"/>
              <a:buChar char="•"/>
            </a:pPr>
            <a:r>
              <a:rPr lang="en-US" sz="2800" dirty="0"/>
              <a:t>When observed prior to the start of the heat/dive, notify the </a:t>
            </a:r>
            <a:r>
              <a:rPr lang="en-US" sz="2800" b="1" u="sng" dirty="0"/>
              <a:t>coach or the competitor</a:t>
            </a:r>
            <a:r>
              <a:rPr lang="en-US" sz="2800" dirty="0"/>
              <a:t> to make the swimsuit legal;</a:t>
            </a:r>
          </a:p>
          <a:p>
            <a:pPr marL="1028700" indent="-457200">
              <a:buFont typeface="Arial" panose="020B0604020202020204" pitchFamily="34" charset="0"/>
              <a:buChar char="•"/>
            </a:pPr>
            <a:endParaRPr lang="en-US" sz="1000" dirty="0"/>
          </a:p>
          <a:p>
            <a:pPr marL="1028700" indent="-457200">
              <a:buFont typeface="Arial" panose="020B0604020202020204" pitchFamily="34" charset="0"/>
              <a:buChar char="•"/>
            </a:pPr>
            <a:r>
              <a:rPr lang="en-US" sz="2800" dirty="0"/>
              <a:t>When observed after the heat/dive officially begins, disqualify the competitor at the completion of the heat; </a:t>
            </a:r>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257677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Uniforms</a:t>
            </a:r>
            <a:r>
              <a:rPr lang="en-US" sz="7200" dirty="0"/>
              <a:t/>
            </a:r>
            <a:br>
              <a:rPr lang="en-US" sz="7200" dirty="0"/>
            </a:br>
            <a:r>
              <a:rPr lang="en-US" sz="2800" dirty="0"/>
              <a:t>3-3-1, 3-3-2, 3-3-2 PENALTIES, 3-3-3, 3-3-3 and 3-3-4 PENALTIES</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312752" y="1989139"/>
            <a:ext cx="10327313" cy="4338637"/>
          </a:xfrm>
        </p:spPr>
        <p:txBody>
          <a:bodyPr/>
          <a:lstStyle/>
          <a:p>
            <a:r>
              <a:rPr lang="en-US" sz="2800" dirty="0"/>
              <a:t>The remaining articles have been renumbered:</a:t>
            </a:r>
          </a:p>
          <a:p>
            <a:pPr marL="0" indent="0">
              <a:buNone/>
            </a:pPr>
            <a:endParaRPr lang="en-US" sz="2800" dirty="0"/>
          </a:p>
          <a:p>
            <a:pPr marL="914400">
              <a:buFont typeface="Arial" panose="020B0604020202020204" pitchFamily="34" charset="0"/>
              <a:buChar char="•"/>
            </a:pPr>
            <a:r>
              <a:rPr lang="en-US" sz="2800" b="1" dirty="0"/>
              <a:t>Rule 3-3-5 </a:t>
            </a:r>
            <a:r>
              <a:rPr lang="en-US" sz="2800" dirty="0"/>
              <a:t>addresses speed, buoyancy, body compression and adhesives.</a:t>
            </a:r>
          </a:p>
          <a:p>
            <a:pPr marL="914400">
              <a:buFont typeface="Arial" panose="020B0604020202020204" pitchFamily="34" charset="0"/>
              <a:buChar char="•"/>
            </a:pPr>
            <a:endParaRPr lang="en-US" sz="2800" dirty="0"/>
          </a:p>
          <a:p>
            <a:pPr marL="914400">
              <a:buFont typeface="Arial" panose="020B0604020202020204" pitchFamily="34" charset="0"/>
              <a:buChar char="•"/>
            </a:pPr>
            <a:r>
              <a:rPr lang="en-US" sz="2800" b="1" dirty="0"/>
              <a:t>Rule 3-3-6 </a:t>
            </a:r>
            <a:r>
              <a:rPr lang="en-US" sz="2800" dirty="0"/>
              <a:t>requires coaches to verify that all competitors are legally attired.</a:t>
            </a:r>
          </a:p>
          <a:p>
            <a:pPr marL="0" indent="0">
              <a:buNone/>
            </a:pPr>
            <a:endParaRPr lang="en-US" sz="2800" dirty="0"/>
          </a:p>
          <a:p>
            <a:endParaRPr lang="en-US" sz="1000" dirty="0"/>
          </a:p>
          <a:p>
            <a:pPr marL="0" indent="0">
              <a:buNone/>
            </a:pPr>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505979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
            </a:r>
            <a:br>
              <a:rPr lang="en-US" sz="4000" dirty="0"/>
            </a:br>
            <a:r>
              <a:rPr lang="en-US" sz="4000" dirty="0"/>
              <a:t>finishes</a:t>
            </a:r>
            <a:br>
              <a:rPr lang="en-US" sz="4000" dirty="0"/>
            </a:br>
            <a:r>
              <a:rPr lang="en-US" sz="2800" dirty="0"/>
              <a:t>8-1-7, 8-2-1</a:t>
            </a:r>
            <a:r>
              <a:rPr lang="en-US" sz="2800" cap="none" dirty="0"/>
              <a:t>g</a:t>
            </a:r>
            <a:r>
              <a:rPr lang="en-US" sz="2800" dirty="0"/>
              <a:t>, 8-2-2</a:t>
            </a:r>
            <a:r>
              <a:rPr lang="en-US" sz="2800" cap="none" dirty="0"/>
              <a:t>h</a:t>
            </a:r>
            <a:r>
              <a:rPr lang="en-US" sz="2800" dirty="0"/>
              <a:t>, 8-2-3</a:t>
            </a:r>
            <a:r>
              <a:rPr lang="en-US" sz="2800" cap="none" dirty="0"/>
              <a:t>g</a:t>
            </a:r>
            <a:r>
              <a:rPr lang="en-US" sz="2800" dirty="0"/>
              <a:t>, 8-2-4</a:t>
            </a:r>
            <a:r>
              <a:rPr lang="en-US" sz="2800" cap="none" dirty="0"/>
              <a:t>e</a:t>
            </a:r>
            <a:r>
              <a:rPr lang="en-US" sz="2800" dirty="0"/>
              <a:t> </a:t>
            </a:r>
            <a:r>
              <a:rPr lang="en-US" sz="4000" dirty="0"/>
              <a:t/>
            </a:r>
            <a:br>
              <a:rPr lang="en-US" sz="4000" dirty="0"/>
            </a:br>
            <a:endParaRPr lang="en-US" dirty="0"/>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613416" y="1989139"/>
            <a:ext cx="10026649" cy="4338637"/>
          </a:xfrm>
        </p:spPr>
        <p:txBody>
          <a:bodyPr/>
          <a:lstStyle/>
          <a:p>
            <a:r>
              <a:rPr lang="en-US" sz="2800" b="1" dirty="0"/>
              <a:t>Rule 8-1-7: </a:t>
            </a:r>
            <a:r>
              <a:rPr lang="en-US" sz="2800" dirty="0"/>
              <a:t>To finish the race, the swimmer shall contact the finish end in the manner prescribed by the stroke. </a:t>
            </a:r>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pic>
        <p:nvPicPr>
          <p:cNvPr id="7" name="Picture 6" descr="A picture containing indoor, building, ceiling&#10;&#10;Description automatically generated">
            <a:extLst>
              <a:ext uri="{FF2B5EF4-FFF2-40B4-BE49-F238E27FC236}">
                <a16:creationId xmlns="" xmlns:a16="http://schemas.microsoft.com/office/drawing/2014/main" id="{B3F62B14-F0FE-4ACC-B898-5A2BD7EC1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400511" y="3231112"/>
            <a:ext cx="3725389" cy="2794041"/>
          </a:xfrm>
          <a:prstGeom prst="rect">
            <a:avLst/>
          </a:prstGeom>
          <a:ln w="28575">
            <a:solidFill>
              <a:schemeClr val="tx1"/>
            </a:solidFill>
          </a:ln>
        </p:spPr>
      </p:pic>
      <p:pic>
        <p:nvPicPr>
          <p:cNvPr id="8" name="Picture 2" descr="image003">
            <a:extLst>
              <a:ext uri="{FF2B5EF4-FFF2-40B4-BE49-F238E27FC236}">
                <a16:creationId xmlns="" xmlns:a16="http://schemas.microsoft.com/office/drawing/2014/main" id="{15EAB257-BFDA-4483-8F9F-799F71A57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953" y="3231111"/>
            <a:ext cx="4185371" cy="27940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65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finishes</a:t>
            </a:r>
            <a:r>
              <a:rPr lang="en-US" sz="5400" dirty="0"/>
              <a:t/>
            </a:r>
            <a:br>
              <a:rPr lang="en-US" sz="5400" dirty="0"/>
            </a:br>
            <a:r>
              <a:rPr lang="en-US" sz="2800" dirty="0"/>
              <a:t>8-1-7, 8-2-1</a:t>
            </a:r>
            <a:r>
              <a:rPr lang="en-US" sz="2800" cap="none" dirty="0"/>
              <a:t>g</a:t>
            </a:r>
            <a:r>
              <a:rPr lang="en-US" sz="2800" dirty="0"/>
              <a:t>, 8-2-2</a:t>
            </a:r>
            <a:r>
              <a:rPr lang="en-US" sz="2800" cap="none" dirty="0"/>
              <a:t>h</a:t>
            </a:r>
            <a:r>
              <a:rPr lang="en-US" sz="2800" dirty="0"/>
              <a:t>, 8-2-3</a:t>
            </a:r>
            <a:r>
              <a:rPr lang="en-US" sz="2800" cap="none" dirty="0"/>
              <a:t>g</a:t>
            </a:r>
            <a:r>
              <a:rPr lang="en-US" sz="2800" dirty="0"/>
              <a:t>, 8-2-4</a:t>
            </a:r>
            <a:r>
              <a:rPr lang="en-US" sz="2800" cap="none" dirty="0"/>
              <a:t>e</a:t>
            </a:r>
            <a:r>
              <a:rPr lang="en-US" sz="2800" dirty="0"/>
              <a:t> </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569793" y="2115888"/>
            <a:ext cx="9699080" cy="4338637"/>
          </a:xfrm>
        </p:spPr>
        <p:txBody>
          <a:bodyPr/>
          <a:lstStyle/>
          <a:p>
            <a:pPr marL="0" indent="0">
              <a:buNone/>
            </a:pPr>
            <a:endParaRPr lang="en-US" sz="2800" dirty="0"/>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
        <p:nvSpPr>
          <p:cNvPr id="2" name="Rectangle 1">
            <a:extLst>
              <a:ext uri="{FF2B5EF4-FFF2-40B4-BE49-F238E27FC236}">
                <a16:creationId xmlns="" xmlns:a16="http://schemas.microsoft.com/office/drawing/2014/main" id="{5DB291DA-3C87-4B34-B35F-974964DD556E}"/>
              </a:ext>
            </a:extLst>
          </p:cNvPr>
          <p:cNvSpPr/>
          <p:nvPr/>
        </p:nvSpPr>
        <p:spPr>
          <a:xfrm>
            <a:off x="1165578" y="2046356"/>
            <a:ext cx="10271245" cy="461665"/>
          </a:xfrm>
          <a:prstGeom prst="rect">
            <a:avLst/>
          </a:prstGeom>
        </p:spPr>
        <p:txBody>
          <a:bodyPr wrap="square">
            <a:spAutoFit/>
          </a:bodyPr>
          <a:lstStyle/>
          <a:p>
            <a:pPr lvl="0" eaLnBrk="0" hangingPunct="0">
              <a:spcBef>
                <a:spcPct val="30000"/>
              </a:spcBef>
              <a:defRPr/>
            </a:pPr>
            <a:r>
              <a:rPr lang="en-US" sz="2400" b="1" dirty="0"/>
              <a:t>Rule 1-1-1:</a:t>
            </a:r>
            <a:r>
              <a:rPr lang="en-US" sz="2400" dirty="0"/>
              <a:t>  The end walls are the walls  perpendicular to the race course.</a:t>
            </a:r>
          </a:p>
        </p:txBody>
      </p:sp>
      <p:pic>
        <p:nvPicPr>
          <p:cNvPr id="13" name="Picture 12" descr="A long table in a room&#10;&#10;Description automatically generated">
            <a:extLst>
              <a:ext uri="{FF2B5EF4-FFF2-40B4-BE49-F238E27FC236}">
                <a16:creationId xmlns="" xmlns:a16="http://schemas.microsoft.com/office/drawing/2014/main" id="{D7B0FE59-63DA-47DA-84C8-302D476B3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646" y="3046619"/>
            <a:ext cx="3475629" cy="2606722"/>
          </a:xfrm>
          <a:prstGeom prst="rect">
            <a:avLst/>
          </a:prstGeom>
          <a:ln w="28575">
            <a:solidFill>
              <a:schemeClr val="tx1"/>
            </a:solidFill>
          </a:ln>
        </p:spPr>
      </p:pic>
      <p:pic>
        <p:nvPicPr>
          <p:cNvPr id="14" name="Picture 13" descr="A row of buildings&#10;&#10;Description automatically generated">
            <a:extLst>
              <a:ext uri="{FF2B5EF4-FFF2-40B4-BE49-F238E27FC236}">
                <a16:creationId xmlns="" xmlns:a16="http://schemas.microsoft.com/office/drawing/2014/main" id="{5234BB41-2E0C-4994-9EFA-8F55F95F9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86022" y="3142352"/>
            <a:ext cx="3570456" cy="2677842"/>
          </a:xfrm>
          <a:prstGeom prst="rect">
            <a:avLst/>
          </a:prstGeom>
          <a:ln w="28575">
            <a:solidFill>
              <a:schemeClr val="tx1"/>
            </a:solidFill>
          </a:ln>
        </p:spPr>
      </p:pic>
      <p:pic>
        <p:nvPicPr>
          <p:cNvPr id="15" name="Picture 14" descr="A sign on the side of a building&#10;&#10;Description automatically generated">
            <a:extLst>
              <a:ext uri="{FF2B5EF4-FFF2-40B4-BE49-F238E27FC236}">
                <a16:creationId xmlns="" xmlns:a16="http://schemas.microsoft.com/office/drawing/2014/main" id="{B0883DC2-22EB-491C-9240-139F23E34F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384739" y="3132057"/>
            <a:ext cx="3488096" cy="2616072"/>
          </a:xfrm>
          <a:prstGeom prst="rect">
            <a:avLst/>
          </a:prstGeom>
          <a:ln w="28575">
            <a:solidFill>
              <a:schemeClr val="tx1"/>
            </a:solidFill>
          </a:ln>
        </p:spPr>
      </p:pic>
    </p:spTree>
    <p:extLst>
      <p:ext uri="{BB962C8B-B14F-4D97-AF65-F5344CB8AC3E}">
        <p14:creationId xmlns:p14="http://schemas.microsoft.com/office/powerpoint/2010/main" val="2587730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
            </a:r>
            <a:br>
              <a:rPr lang="en-US" sz="4000" dirty="0"/>
            </a:br>
            <a:r>
              <a:rPr lang="en-US" sz="4000" dirty="0"/>
              <a:t>finishes</a:t>
            </a:r>
            <a:r>
              <a:rPr lang="en-US" sz="5400" dirty="0"/>
              <a:t/>
            </a:r>
            <a:br>
              <a:rPr lang="en-US" sz="5400" dirty="0"/>
            </a:br>
            <a:r>
              <a:rPr lang="en-US" sz="2800" dirty="0"/>
              <a:t>8-1-7, 8-2-1</a:t>
            </a:r>
            <a:r>
              <a:rPr lang="en-US" sz="2800" cap="none" dirty="0"/>
              <a:t>g</a:t>
            </a:r>
            <a:r>
              <a:rPr lang="en-US" sz="2800" dirty="0"/>
              <a:t>, 8-2-2</a:t>
            </a:r>
            <a:r>
              <a:rPr lang="en-US" sz="2800" cap="none" dirty="0"/>
              <a:t>h</a:t>
            </a:r>
            <a:r>
              <a:rPr lang="en-US" sz="2800" dirty="0"/>
              <a:t>, 8-2-3</a:t>
            </a:r>
            <a:r>
              <a:rPr lang="en-US" sz="2800" cap="none" dirty="0"/>
              <a:t>g</a:t>
            </a:r>
            <a:r>
              <a:rPr lang="en-US" sz="2800" dirty="0"/>
              <a:t>, 8-2-4</a:t>
            </a:r>
            <a:r>
              <a:rPr lang="en-US" sz="2800" cap="none" dirty="0"/>
              <a:t>e</a:t>
            </a:r>
            <a:r>
              <a:rPr lang="en-US" sz="2800" dirty="0"/>
              <a:t> </a:t>
            </a:r>
            <a:r>
              <a:rPr lang="en-US" sz="4000" dirty="0"/>
              <a:t/>
            </a:r>
            <a:br>
              <a:rPr lang="en-US" sz="4000" dirty="0"/>
            </a:br>
            <a:endParaRPr lang="en-US" dirty="0"/>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394234" y="1989139"/>
            <a:ext cx="10245831" cy="4338637"/>
          </a:xfrm>
        </p:spPr>
        <p:txBody>
          <a:bodyPr/>
          <a:lstStyle/>
          <a:p>
            <a:r>
              <a:rPr lang="en-US" sz="2800" b="1" dirty="0"/>
              <a:t>Rule 8-2-1g</a:t>
            </a:r>
            <a:endParaRPr lang="en-US" sz="2800" dirty="0"/>
          </a:p>
          <a:p>
            <a:pPr marL="0" indent="0">
              <a:buNone/>
              <a:tabLst>
                <a:tab pos="457200" algn="l"/>
              </a:tabLst>
            </a:pPr>
            <a:r>
              <a:rPr lang="en-US" sz="2800" dirty="0"/>
              <a:t>     The backstroke finish requires completion of the required distance</a:t>
            </a:r>
            <a:br>
              <a:rPr lang="en-US" sz="2800" dirty="0"/>
            </a:br>
            <a:r>
              <a:rPr lang="en-US" sz="2800" dirty="0"/>
              <a:t>     and contact with the touchpad or finish end by any part of the</a:t>
            </a:r>
            <a:br>
              <a:rPr lang="en-US" sz="2800" dirty="0"/>
            </a:br>
            <a:r>
              <a:rPr lang="en-US" sz="2800" dirty="0"/>
              <a:t>     swimmer with some part of the body at or above the surface.</a:t>
            </a:r>
          </a:p>
          <a:p>
            <a:pPr marL="0" indent="0">
              <a:buNone/>
            </a:pPr>
            <a:endParaRPr lang="en-US" sz="2800" dirty="0"/>
          </a:p>
          <a:p>
            <a:pPr lvl="0">
              <a:tabLst>
                <a:tab pos="457200" algn="l"/>
              </a:tabLst>
            </a:pPr>
            <a:r>
              <a:rPr lang="en-US" sz="2800" b="1" dirty="0"/>
              <a:t>Rule 8-2-2h</a:t>
            </a:r>
            <a:br>
              <a:rPr lang="en-US" sz="2800" b="1" dirty="0"/>
            </a:br>
            <a:r>
              <a:rPr lang="en-US" sz="2800" dirty="0"/>
              <a:t>The breaststroke finish requires completion of the required distance and contact with the touchpad or finish end with both hands simultaneously, not necessarily on the same plane.</a:t>
            </a:r>
          </a:p>
          <a:p>
            <a:pPr marL="0" indent="0">
              <a:buNone/>
            </a:pPr>
            <a:endParaRPr lang="en-US" sz="2800" dirty="0"/>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74909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finishes</a:t>
            </a:r>
            <a:r>
              <a:rPr lang="en-US" sz="5400" dirty="0"/>
              <a:t/>
            </a:r>
            <a:br>
              <a:rPr lang="en-US" sz="5400" dirty="0"/>
            </a:br>
            <a:r>
              <a:rPr lang="en-US" sz="2800" dirty="0"/>
              <a:t>8-1-7, 8-2-1</a:t>
            </a:r>
            <a:r>
              <a:rPr lang="en-US" sz="2800" cap="none" dirty="0"/>
              <a:t>g</a:t>
            </a:r>
            <a:r>
              <a:rPr lang="en-US" sz="2800" dirty="0"/>
              <a:t>, 8-2-2</a:t>
            </a:r>
            <a:r>
              <a:rPr lang="en-US" sz="2800" cap="none" dirty="0"/>
              <a:t>h</a:t>
            </a:r>
            <a:r>
              <a:rPr lang="en-US" sz="2800" dirty="0"/>
              <a:t>, 8-2-3</a:t>
            </a:r>
            <a:r>
              <a:rPr lang="en-US" sz="2800" cap="none" dirty="0"/>
              <a:t>g</a:t>
            </a:r>
            <a:r>
              <a:rPr lang="en-US" sz="2800" dirty="0"/>
              <a:t>, 8-2-4</a:t>
            </a:r>
            <a:r>
              <a:rPr lang="en-US" sz="2800" cap="none" dirty="0"/>
              <a:t>e</a:t>
            </a:r>
            <a:r>
              <a:rPr lang="en-US" sz="2800" dirty="0"/>
              <a:t> </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569793" y="2115888"/>
            <a:ext cx="9699080" cy="4338637"/>
          </a:xfrm>
        </p:spPr>
        <p:txBody>
          <a:bodyPr/>
          <a:lstStyle/>
          <a:p>
            <a:r>
              <a:rPr lang="en-US" sz="2800" b="1" dirty="0"/>
              <a:t>Rule 8-2-3g</a:t>
            </a:r>
            <a:br>
              <a:rPr lang="en-US" sz="2800" b="1" dirty="0"/>
            </a:br>
            <a:r>
              <a:rPr lang="en-US" sz="2800" dirty="0"/>
              <a:t>The butterfly finish requires completion of the required distance and contact with the touchpad or finish end with both hands simultaneously, not necessarily on the same plane.</a:t>
            </a:r>
          </a:p>
          <a:p>
            <a:pPr marL="0" indent="0">
              <a:buNone/>
            </a:pPr>
            <a:endParaRPr lang="en-US" sz="2800" dirty="0"/>
          </a:p>
          <a:p>
            <a:r>
              <a:rPr lang="en-US" sz="2800" b="1" dirty="0"/>
              <a:t>Rule 8-2-4e</a:t>
            </a:r>
            <a:br>
              <a:rPr lang="en-US" sz="2800" b="1" dirty="0"/>
            </a:br>
            <a:r>
              <a:rPr lang="en-US" sz="2800" dirty="0"/>
              <a:t>The freestyle finish requires completion of the required distance and contact with the touchpad or the finish end by any part of the swimmer.</a:t>
            </a:r>
          </a:p>
          <a:p>
            <a:pPr marL="0" indent="0">
              <a:buNone/>
            </a:pPr>
            <a:endParaRPr lang="en-US" sz="2800" dirty="0"/>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580481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finishes</a:t>
            </a:r>
            <a:br>
              <a:rPr lang="en-US" sz="4000" dirty="0"/>
            </a:br>
            <a:r>
              <a:rPr lang="en-US" sz="2800" dirty="0"/>
              <a:t>8-1-7, 8-2-1</a:t>
            </a:r>
            <a:r>
              <a:rPr lang="en-US" sz="2800" cap="none" dirty="0"/>
              <a:t>g</a:t>
            </a:r>
            <a:r>
              <a:rPr lang="en-US" sz="2800" dirty="0"/>
              <a:t>, 8-2-2</a:t>
            </a:r>
            <a:r>
              <a:rPr lang="en-US" sz="2800" cap="none" dirty="0"/>
              <a:t>h</a:t>
            </a:r>
            <a:r>
              <a:rPr lang="en-US" sz="2800" dirty="0"/>
              <a:t>, 8-2-3</a:t>
            </a:r>
            <a:r>
              <a:rPr lang="en-US" sz="2800" cap="none" dirty="0"/>
              <a:t>g</a:t>
            </a:r>
            <a:r>
              <a:rPr lang="en-US" sz="2800" dirty="0"/>
              <a:t>, 8-2-4</a:t>
            </a:r>
            <a:r>
              <a:rPr lang="en-US" sz="2800" cap="none" dirty="0"/>
              <a:t>e</a:t>
            </a:r>
            <a:r>
              <a:rPr lang="en-US" sz="2800" dirty="0"/>
              <a:t>, 8-3-5</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613416" y="1989139"/>
            <a:ext cx="10026649" cy="4338637"/>
          </a:xfrm>
        </p:spPr>
        <p:txBody>
          <a:bodyPr/>
          <a:lstStyle/>
          <a:p>
            <a:endParaRPr lang="en-US" sz="2800" b="1" dirty="0"/>
          </a:p>
          <a:p>
            <a:r>
              <a:rPr lang="en-US" sz="2800" b="1" dirty="0"/>
              <a:t>Rule 8-3-5: </a:t>
            </a:r>
            <a:r>
              <a:rPr lang="en-US" sz="2800" dirty="0"/>
              <a:t>Each swimmer of a </a:t>
            </a:r>
            <a:br>
              <a:rPr lang="en-US" sz="2800" dirty="0"/>
            </a:br>
            <a:r>
              <a:rPr lang="en-US" sz="2800" dirty="0"/>
              <a:t>relay team must contact the </a:t>
            </a:r>
            <a:br>
              <a:rPr lang="en-US" sz="2800" dirty="0"/>
            </a:br>
            <a:r>
              <a:rPr lang="en-US" sz="2800" dirty="0"/>
              <a:t>finish end at the conclusion of </a:t>
            </a:r>
            <a:br>
              <a:rPr lang="en-US" sz="2800" dirty="0"/>
            </a:br>
            <a:r>
              <a:rPr lang="en-US" sz="2800" dirty="0"/>
              <a:t>his or her leg of the relay in </a:t>
            </a:r>
            <a:br>
              <a:rPr lang="en-US" sz="2800" dirty="0"/>
            </a:br>
            <a:r>
              <a:rPr lang="en-US" sz="2800" dirty="0"/>
              <a:t>accordance with the finish rule </a:t>
            </a:r>
            <a:br>
              <a:rPr lang="en-US" sz="2800" dirty="0"/>
            </a:br>
            <a:r>
              <a:rPr lang="en-US" sz="2800" dirty="0"/>
              <a:t>applicable to the stroke being</a:t>
            </a:r>
          </a:p>
          <a:p>
            <a:pPr marL="0" indent="0">
              <a:buNone/>
            </a:pPr>
            <a:r>
              <a:rPr lang="en-US" sz="2800" dirty="0"/>
              <a:t>    swum. </a:t>
            </a:r>
          </a:p>
          <a:p>
            <a:pPr marL="0" indent="0">
              <a:buNone/>
            </a:pPr>
            <a:endParaRPr lang="en-US" sz="2800" dirty="0"/>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pic>
        <p:nvPicPr>
          <p:cNvPr id="3" name="Picture 2" descr="A large pool of water&#10;&#10;Description automatically generated">
            <a:extLst>
              <a:ext uri="{FF2B5EF4-FFF2-40B4-BE49-F238E27FC236}">
                <a16:creationId xmlns="" xmlns:a16="http://schemas.microsoft.com/office/drawing/2014/main" id="{1C49171E-A910-4988-8FC6-2FEB71381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5550" y="2210355"/>
            <a:ext cx="5076754" cy="3531417"/>
          </a:xfrm>
          <a:prstGeom prst="rect">
            <a:avLst/>
          </a:prstGeom>
          <a:ln w="28575">
            <a:solidFill>
              <a:srgbClr val="002060"/>
            </a:solidFill>
          </a:ln>
        </p:spPr>
      </p:pic>
    </p:spTree>
    <p:extLst>
      <p:ext uri="{BB962C8B-B14F-4D97-AF65-F5344CB8AC3E}">
        <p14:creationId xmlns:p14="http://schemas.microsoft.com/office/powerpoint/2010/main" val="4169018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04097A7A-D141-48C5-82FA-7CDB4CA54B17}"/>
              </a:ext>
            </a:extLst>
          </p:cNvPr>
          <p:cNvSpPr>
            <a:spLocks noGrp="1"/>
          </p:cNvSpPr>
          <p:nvPr>
            <p:ph type="title"/>
          </p:nvPr>
        </p:nvSpPr>
        <p:spPr>
          <a:xfrm>
            <a:off x="963085" y="4406901"/>
            <a:ext cx="8868545" cy="1738526"/>
          </a:xfrm>
        </p:spPr>
        <p:txBody>
          <a:bodyPr/>
          <a:lstStyle/>
          <a:p>
            <a:r>
              <a:rPr lang="en-US" dirty="0"/>
              <a:t/>
            </a:r>
            <a:br>
              <a:rPr lang="en-US" dirty="0"/>
            </a:br>
            <a:r>
              <a:rPr lang="en-US" dirty="0"/>
              <a:t>2019-20 </a:t>
            </a:r>
            <a:r>
              <a:rPr lang="en-US" dirty="0" err="1"/>
              <a:t>nfhs</a:t>
            </a:r>
            <a:r>
              <a:rPr lang="en-US" dirty="0"/>
              <a:t> swimming and diving </a:t>
            </a:r>
            <a:br>
              <a:rPr lang="en-US" dirty="0"/>
            </a:br>
            <a:endParaRPr lang="en-US" dirty="0"/>
          </a:p>
        </p:txBody>
      </p:sp>
      <p:sp>
        <p:nvSpPr>
          <p:cNvPr id="6" name="Text Placeholder 5">
            <a:extLst>
              <a:ext uri="{FF2B5EF4-FFF2-40B4-BE49-F238E27FC236}">
                <a16:creationId xmlns="" xmlns:a16="http://schemas.microsoft.com/office/drawing/2014/main" id="{BDE44A75-DDB9-4854-ABAB-FDD71E467328}"/>
              </a:ext>
            </a:extLst>
          </p:cNvPr>
          <p:cNvSpPr>
            <a:spLocks noGrp="1"/>
          </p:cNvSpPr>
          <p:nvPr>
            <p:ph type="body" idx="1"/>
          </p:nvPr>
        </p:nvSpPr>
        <p:spPr/>
        <p:txBody>
          <a:bodyPr/>
          <a:lstStyle/>
          <a:p>
            <a:r>
              <a:rPr lang="en-US" dirty="0"/>
              <a:t>Major Editorial Changes</a:t>
            </a:r>
          </a:p>
        </p:txBody>
      </p:sp>
    </p:spTree>
    <p:extLst>
      <p:ext uri="{BB962C8B-B14F-4D97-AF65-F5344CB8AC3E}">
        <p14:creationId xmlns:p14="http://schemas.microsoft.com/office/powerpoint/2010/main" val="447211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DA976C-F86F-4C00-9078-09DE3FE8CB66}"/>
              </a:ext>
            </a:extLst>
          </p:cNvPr>
          <p:cNvSpPr>
            <a:spLocks noGrp="1"/>
          </p:cNvSpPr>
          <p:nvPr>
            <p:ph type="title"/>
          </p:nvPr>
        </p:nvSpPr>
        <p:spPr/>
        <p:txBody>
          <a:bodyPr/>
          <a:lstStyle/>
          <a:p>
            <a:r>
              <a:rPr lang="en-US" dirty="0"/>
              <a:t>Authorized officials </a:t>
            </a:r>
            <a:br>
              <a:rPr lang="en-US" dirty="0"/>
            </a:br>
            <a:r>
              <a:rPr lang="en-US" sz="2800" dirty="0"/>
              <a:t>4-1-2</a:t>
            </a:r>
          </a:p>
        </p:txBody>
      </p:sp>
      <p:sp>
        <p:nvSpPr>
          <p:cNvPr id="3" name="Content Placeholder 2">
            <a:extLst>
              <a:ext uri="{FF2B5EF4-FFF2-40B4-BE49-F238E27FC236}">
                <a16:creationId xmlns="" xmlns:a16="http://schemas.microsoft.com/office/drawing/2014/main" id="{1DB30D47-D008-4245-A14B-460440E9EBA7}"/>
              </a:ext>
            </a:extLst>
          </p:cNvPr>
          <p:cNvSpPr>
            <a:spLocks noGrp="1"/>
          </p:cNvSpPr>
          <p:nvPr>
            <p:ph idx="1"/>
          </p:nvPr>
        </p:nvSpPr>
        <p:spPr/>
        <p:txBody>
          <a:bodyPr/>
          <a:lstStyle/>
          <a:p>
            <a:r>
              <a:rPr lang="en-US" sz="2800" dirty="0"/>
              <a:t>In </a:t>
            </a:r>
            <a:r>
              <a:rPr lang="en-US" sz="2800" u="sng" dirty="0">
                <a:solidFill>
                  <a:srgbClr val="FF0000"/>
                </a:solidFill>
              </a:rPr>
              <a:t>championship meets </a:t>
            </a:r>
            <a:r>
              <a:rPr lang="en-US" sz="2800" strike="sngStrike" dirty="0">
                <a:solidFill>
                  <a:srgbClr val="FF0000"/>
                </a:solidFill>
              </a:rPr>
              <a:t>multi-team</a:t>
            </a:r>
            <a:r>
              <a:rPr lang="en-US" sz="2800" dirty="0"/>
              <a:t> meets, a meet committee and a meet director shall assume responsibility for all aspects of meet management. The meet committee shall make decisions on matters not specifically covered by the rules or on the misapplication of a rule during a meet. Judgment calls of officials are not subject to review by this committee. The decisions of the meet committee are final.</a:t>
            </a:r>
          </a:p>
          <a:p>
            <a:pPr marL="0" indent="0">
              <a:spcAft>
                <a:spcPts val="600"/>
              </a:spcAft>
              <a:buNone/>
            </a:pPr>
            <a:endParaRPr lang="en-US" dirty="0"/>
          </a:p>
        </p:txBody>
      </p:sp>
      <p:sp>
        <p:nvSpPr>
          <p:cNvPr id="4" name="Footer Placeholder 3">
            <a:extLst>
              <a:ext uri="{FF2B5EF4-FFF2-40B4-BE49-F238E27FC236}">
                <a16:creationId xmlns="" xmlns:a16="http://schemas.microsoft.com/office/drawing/2014/main" id="{8E69D69F-A800-4321-ACC3-88AC9DDCFFB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95845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A330B3-709D-446C-84BD-9C33E8C54443}"/>
              </a:ext>
            </a:extLst>
          </p:cNvPr>
          <p:cNvSpPr>
            <a:spLocks noGrp="1"/>
          </p:cNvSpPr>
          <p:nvPr>
            <p:ph type="title"/>
          </p:nvPr>
        </p:nvSpPr>
        <p:spPr/>
        <p:txBody>
          <a:bodyPr/>
          <a:lstStyle/>
          <a:p>
            <a:r>
              <a:rPr lang="en-US" dirty="0"/>
              <a:t>NFHS Rules Book as e-Books </a:t>
            </a:r>
          </a:p>
        </p:txBody>
      </p:sp>
      <p:sp>
        <p:nvSpPr>
          <p:cNvPr id="3" name="Content Placeholder 2">
            <a:extLst>
              <a:ext uri="{FF2B5EF4-FFF2-40B4-BE49-F238E27FC236}">
                <a16:creationId xmlns="" xmlns:a16="http://schemas.microsoft.com/office/drawing/2014/main" id="{679F1D31-8747-4061-AF74-B4A5DF1C10D0}"/>
              </a:ext>
            </a:extLst>
          </p:cNvPr>
          <p:cNvSpPr>
            <a:spLocks noGrp="1"/>
          </p:cNvSpPr>
          <p:nvPr>
            <p:ph idx="1"/>
          </p:nvPr>
        </p:nvSpPr>
        <p:spPr>
          <a:xfrm>
            <a:off x="6096000" y="1989139"/>
            <a:ext cx="5871634" cy="4338637"/>
          </a:xfrm>
        </p:spPr>
        <p:txBody>
          <a:bodyPr/>
          <a:lstStyle/>
          <a:p>
            <a:r>
              <a:rPr lang="en-US" dirty="0"/>
              <a:t>E-books features:</a:t>
            </a:r>
          </a:p>
          <a:p>
            <a:pPr lvl="1"/>
            <a:r>
              <a:rPr lang="en-US" dirty="0"/>
              <a:t>Searchable</a:t>
            </a:r>
          </a:p>
          <a:p>
            <a:pPr lvl="1"/>
            <a:r>
              <a:rPr lang="en-US" dirty="0"/>
              <a:t>Highlight areas of interest</a:t>
            </a:r>
          </a:p>
          <a:p>
            <a:pPr lvl="1"/>
            <a:r>
              <a:rPr lang="en-US" dirty="0"/>
              <a:t>Make notes</a:t>
            </a:r>
          </a:p>
          <a:p>
            <a:pPr lvl="1"/>
            <a:r>
              <a:rPr lang="en-US" dirty="0"/>
              <a:t>Easy navigation</a:t>
            </a:r>
          </a:p>
          <a:p>
            <a:pPr lvl="1"/>
            <a:r>
              <a:rPr lang="en-US" dirty="0"/>
              <a:t>Adjustable viewing size</a:t>
            </a:r>
          </a:p>
          <a:p>
            <a:pPr lvl="1"/>
            <a:r>
              <a:rPr lang="en-US" dirty="0"/>
              <a:t>Immediate availability</a:t>
            </a:r>
          </a:p>
        </p:txBody>
      </p:sp>
      <p:sp>
        <p:nvSpPr>
          <p:cNvPr id="4" name="Footer Placeholder 3">
            <a:extLst>
              <a:ext uri="{FF2B5EF4-FFF2-40B4-BE49-F238E27FC236}">
                <a16:creationId xmlns="" xmlns:a16="http://schemas.microsoft.com/office/drawing/2014/main" id="{58A47E54-B990-446E-9912-7619FA6A1301}"/>
              </a:ext>
            </a:extLst>
          </p:cNvPr>
          <p:cNvSpPr>
            <a:spLocks noGrp="1"/>
          </p:cNvSpPr>
          <p:nvPr>
            <p:ph type="ftr" sz="quarter" idx="11"/>
          </p:nvPr>
        </p:nvSpPr>
        <p:spPr/>
        <p:txBody>
          <a:bodyPr/>
          <a:lstStyle/>
          <a:p>
            <a:pPr>
              <a:defRPr/>
            </a:pPr>
            <a:r>
              <a:rPr lang="en-US"/>
              <a:t>www.nfhs.org</a:t>
            </a:r>
          </a:p>
        </p:txBody>
      </p:sp>
      <p:pic>
        <p:nvPicPr>
          <p:cNvPr id="5" name="Picture 4" descr="A screenshot of a cell phone&#10;&#10;Description generated with high confidence">
            <a:extLst>
              <a:ext uri="{FF2B5EF4-FFF2-40B4-BE49-F238E27FC236}">
                <a16:creationId xmlns="" xmlns:a16="http://schemas.microsoft.com/office/drawing/2014/main" id="{6CE84013-1DFF-495A-995C-79DFAE7B9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1281" y="1860722"/>
            <a:ext cx="3584510" cy="4655208"/>
          </a:xfrm>
          <a:prstGeom prst="rect">
            <a:avLst/>
          </a:prstGeom>
        </p:spPr>
      </p:pic>
    </p:spTree>
    <p:extLst>
      <p:ext uri="{BB962C8B-B14F-4D97-AF65-F5344CB8AC3E}">
        <p14:creationId xmlns:p14="http://schemas.microsoft.com/office/powerpoint/2010/main" val="49985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DA976C-F86F-4C00-9078-09DE3FE8CB66}"/>
              </a:ext>
            </a:extLst>
          </p:cNvPr>
          <p:cNvSpPr>
            <a:spLocks noGrp="1"/>
          </p:cNvSpPr>
          <p:nvPr>
            <p:ph type="title"/>
          </p:nvPr>
        </p:nvSpPr>
        <p:spPr>
          <a:xfrm>
            <a:off x="1940985" y="495966"/>
            <a:ext cx="10026649" cy="1204912"/>
          </a:xfrm>
        </p:spPr>
        <p:txBody>
          <a:bodyPr/>
          <a:lstStyle/>
          <a:p>
            <a:r>
              <a:rPr lang="en-US" sz="4000" dirty="0"/>
              <a:t>The referee</a:t>
            </a:r>
            <a:r>
              <a:rPr lang="en-US" dirty="0"/>
              <a:t/>
            </a:r>
            <a:br>
              <a:rPr lang="en-US" dirty="0"/>
            </a:br>
            <a:r>
              <a:rPr lang="en-US" sz="2800" dirty="0"/>
              <a:t>4-2-2</a:t>
            </a:r>
            <a:r>
              <a:rPr lang="en-US" sz="2800" cap="none" dirty="0"/>
              <a:t>e</a:t>
            </a:r>
            <a:endParaRPr lang="en-US" sz="2800" dirty="0"/>
          </a:p>
        </p:txBody>
      </p:sp>
      <p:sp>
        <p:nvSpPr>
          <p:cNvPr id="3" name="Content Placeholder 2">
            <a:extLst>
              <a:ext uri="{FF2B5EF4-FFF2-40B4-BE49-F238E27FC236}">
                <a16:creationId xmlns="" xmlns:a16="http://schemas.microsoft.com/office/drawing/2014/main" id="{1DB30D47-D008-4245-A14B-460440E9EBA7}"/>
              </a:ext>
            </a:extLst>
          </p:cNvPr>
          <p:cNvSpPr>
            <a:spLocks noGrp="1"/>
          </p:cNvSpPr>
          <p:nvPr>
            <p:ph idx="1"/>
          </p:nvPr>
        </p:nvSpPr>
        <p:spPr>
          <a:xfrm>
            <a:off x="1484769" y="1989139"/>
            <a:ext cx="10482866" cy="4338637"/>
          </a:xfrm>
        </p:spPr>
        <p:txBody>
          <a:bodyPr/>
          <a:lstStyle/>
          <a:p>
            <a:r>
              <a:rPr lang="en-US" dirty="0"/>
              <a:t>During the meet, the responsibilities of the referee are to:</a:t>
            </a:r>
          </a:p>
          <a:p>
            <a:pPr marL="0" indent="0">
              <a:spcAft>
                <a:spcPts val="600"/>
              </a:spcAft>
              <a:buNone/>
              <a:tabLst>
                <a:tab pos="515938" algn="l"/>
              </a:tabLst>
            </a:pPr>
            <a:r>
              <a:rPr lang="en-US" dirty="0"/>
              <a:t>     </a:t>
            </a:r>
          </a:p>
          <a:p>
            <a:pPr marL="0" indent="0">
              <a:spcAft>
                <a:spcPts val="600"/>
              </a:spcAft>
              <a:buNone/>
              <a:tabLst>
                <a:tab pos="515938" algn="l"/>
              </a:tabLst>
            </a:pPr>
            <a:r>
              <a:rPr lang="en-US" dirty="0"/>
              <a:t>     Notify the competitor's coach of an observed violation of </a:t>
            </a:r>
            <a:r>
              <a:rPr lang="en-US" u="sng" dirty="0">
                <a:solidFill>
                  <a:srgbClr val="FF0000"/>
                </a:solidFill>
              </a:rPr>
              <a:t>3-3-2</a:t>
            </a:r>
            <a:r>
              <a:rPr lang="en-US" dirty="0">
                <a:solidFill>
                  <a:srgbClr val="FF0000"/>
                </a:solidFill>
              </a:rPr>
              <a:t> </a:t>
            </a:r>
            <a:r>
              <a:rPr lang="en-US" strike="sngStrike" dirty="0">
                <a:solidFill>
                  <a:srgbClr val="FF0000"/>
                </a:solidFill>
              </a:rPr>
              <a:t>3-3-5</a:t>
            </a:r>
            <a:br>
              <a:rPr lang="en-US" strike="sngStrike" dirty="0">
                <a:solidFill>
                  <a:srgbClr val="FF0000"/>
                </a:solidFill>
              </a:rPr>
            </a:br>
            <a:r>
              <a:rPr lang="en-US" dirty="0">
                <a:solidFill>
                  <a:srgbClr val="FF0000"/>
                </a:solidFill>
              </a:rPr>
              <a:t>     </a:t>
            </a:r>
            <a:r>
              <a:rPr lang="en-US" dirty="0"/>
              <a:t>during competition. This may be accomplished with a verbal</a:t>
            </a:r>
            <a:br>
              <a:rPr lang="en-US" dirty="0"/>
            </a:br>
            <a:r>
              <a:rPr lang="en-US" dirty="0"/>
              <a:t>     announcement if the competitor's coach cannot be reached without</a:t>
            </a:r>
            <a:br>
              <a:rPr lang="en-US" dirty="0"/>
            </a:br>
            <a:r>
              <a:rPr lang="en-US" dirty="0"/>
              <a:t>     delay of the meet.</a:t>
            </a:r>
          </a:p>
          <a:p>
            <a:pPr marL="0" indent="0">
              <a:spcAft>
                <a:spcPts val="600"/>
              </a:spcAft>
              <a:buNone/>
            </a:pPr>
            <a:endParaRPr lang="en-US" dirty="0"/>
          </a:p>
        </p:txBody>
      </p:sp>
      <p:sp>
        <p:nvSpPr>
          <p:cNvPr id="4" name="Footer Placeholder 3">
            <a:extLst>
              <a:ext uri="{FF2B5EF4-FFF2-40B4-BE49-F238E27FC236}">
                <a16:creationId xmlns="" xmlns:a16="http://schemas.microsoft.com/office/drawing/2014/main" id="{8E69D69F-A800-4321-ACC3-88AC9DDCFFB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160140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04097A7A-D141-48C5-82FA-7CDB4CA54B17}"/>
              </a:ext>
            </a:extLst>
          </p:cNvPr>
          <p:cNvSpPr>
            <a:spLocks noGrp="1"/>
          </p:cNvSpPr>
          <p:nvPr>
            <p:ph type="title"/>
          </p:nvPr>
        </p:nvSpPr>
        <p:spPr>
          <a:xfrm>
            <a:off x="963085" y="4406901"/>
            <a:ext cx="8868545" cy="1738526"/>
          </a:xfrm>
        </p:spPr>
        <p:txBody>
          <a:bodyPr/>
          <a:lstStyle/>
          <a:p>
            <a:r>
              <a:rPr lang="en-US" dirty="0"/>
              <a:t/>
            </a:r>
            <a:br>
              <a:rPr lang="en-US" dirty="0"/>
            </a:br>
            <a:r>
              <a:rPr lang="en-US" dirty="0"/>
              <a:t>2019-20 </a:t>
            </a:r>
            <a:r>
              <a:rPr lang="en-US" dirty="0" err="1"/>
              <a:t>nfhs</a:t>
            </a:r>
            <a:r>
              <a:rPr lang="en-US" dirty="0"/>
              <a:t> swimming and diving </a:t>
            </a:r>
            <a:br>
              <a:rPr lang="en-US" dirty="0"/>
            </a:br>
            <a:endParaRPr lang="en-US" dirty="0"/>
          </a:p>
        </p:txBody>
      </p:sp>
      <p:sp>
        <p:nvSpPr>
          <p:cNvPr id="6" name="Text Placeholder 5">
            <a:extLst>
              <a:ext uri="{FF2B5EF4-FFF2-40B4-BE49-F238E27FC236}">
                <a16:creationId xmlns="" xmlns:a16="http://schemas.microsoft.com/office/drawing/2014/main" id="{BDE44A75-DDB9-4854-ABAB-FDD71E467328}"/>
              </a:ext>
            </a:extLst>
          </p:cNvPr>
          <p:cNvSpPr>
            <a:spLocks noGrp="1"/>
          </p:cNvSpPr>
          <p:nvPr>
            <p:ph type="body" idx="1"/>
          </p:nvPr>
        </p:nvSpPr>
        <p:spPr/>
        <p:txBody>
          <a:bodyPr/>
          <a:lstStyle/>
          <a:p>
            <a:r>
              <a:rPr lang="en-US" dirty="0"/>
              <a:t>Points of Emphasis</a:t>
            </a:r>
          </a:p>
        </p:txBody>
      </p:sp>
    </p:spTree>
    <p:extLst>
      <p:ext uri="{BB962C8B-B14F-4D97-AF65-F5344CB8AC3E}">
        <p14:creationId xmlns:p14="http://schemas.microsoft.com/office/powerpoint/2010/main" val="325702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BFF076-0499-4265-A07A-DE91BB4ABB8A}"/>
              </a:ext>
            </a:extLst>
          </p:cNvPr>
          <p:cNvSpPr>
            <a:spLocks noGrp="1"/>
          </p:cNvSpPr>
          <p:nvPr>
            <p:ph type="title"/>
          </p:nvPr>
        </p:nvSpPr>
        <p:spPr/>
        <p:txBody>
          <a:bodyPr/>
          <a:lstStyle/>
          <a:p>
            <a:r>
              <a:rPr lang="en-US" sz="4000" dirty="0"/>
              <a:t> preventing shallow water blackout</a:t>
            </a:r>
          </a:p>
        </p:txBody>
      </p:sp>
      <p:sp>
        <p:nvSpPr>
          <p:cNvPr id="4" name="Footer Placeholder 3">
            <a:extLst>
              <a:ext uri="{FF2B5EF4-FFF2-40B4-BE49-F238E27FC236}">
                <a16:creationId xmlns="" xmlns:a16="http://schemas.microsoft.com/office/drawing/2014/main" id="{3901CB0E-A6C2-4C44-BC7A-109229F1457A}"/>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31A643C4-28D0-4FA1-885A-3249DC99CD5D}"/>
              </a:ext>
            </a:extLst>
          </p:cNvPr>
          <p:cNvSpPr>
            <a:spLocks noGrp="1"/>
          </p:cNvSpPr>
          <p:nvPr>
            <p:ph idx="1"/>
          </p:nvPr>
        </p:nvSpPr>
        <p:spPr>
          <a:xfrm>
            <a:off x="1315454" y="2093412"/>
            <a:ext cx="10475494" cy="4338637"/>
          </a:xfrm>
        </p:spPr>
        <p:txBody>
          <a:bodyPr/>
          <a:lstStyle/>
          <a:p>
            <a:pPr fontAlgn="t"/>
            <a:r>
              <a:rPr lang="en-US" sz="2800" b="1" dirty="0"/>
              <a:t>How to Avoid Shallow Water Blackout</a:t>
            </a:r>
            <a:br>
              <a:rPr lang="en-US" sz="2800" b="1" dirty="0"/>
            </a:br>
            <a:r>
              <a:rPr lang="en-US" sz="1000" b="1" dirty="0"/>
              <a:t> </a:t>
            </a:r>
            <a:endParaRPr lang="en-US" sz="2800" dirty="0"/>
          </a:p>
          <a:p>
            <a:pPr marL="1031875" lvl="0" indent="-457200" fontAlgn="t">
              <a:buFont typeface="Arial" panose="020B0604020202020204" pitchFamily="34" charset="0"/>
              <a:buChar char="•"/>
            </a:pPr>
            <a:r>
              <a:rPr lang="en-US" sz="2800" dirty="0"/>
              <a:t>Never hyperventilate</a:t>
            </a:r>
            <a:br>
              <a:rPr lang="en-US" sz="2800" dirty="0"/>
            </a:br>
            <a:r>
              <a:rPr lang="en-US" sz="1000" dirty="0"/>
              <a:t> </a:t>
            </a:r>
            <a:endParaRPr lang="en-US" sz="2800" dirty="0"/>
          </a:p>
          <a:p>
            <a:pPr marL="1031875" lvl="0" indent="-457200" fontAlgn="t">
              <a:buFont typeface="Arial" panose="020B0604020202020204" pitchFamily="34" charset="0"/>
              <a:buChar char="•"/>
            </a:pPr>
            <a:r>
              <a:rPr lang="en-US" sz="2800" dirty="0"/>
              <a:t>Never ignore the urge to breathe</a:t>
            </a:r>
            <a:br>
              <a:rPr lang="en-US" sz="2800" dirty="0"/>
            </a:br>
            <a:r>
              <a:rPr lang="en-US" sz="1000" dirty="0"/>
              <a:t> </a:t>
            </a:r>
            <a:endParaRPr lang="en-US" sz="2800" dirty="0"/>
          </a:p>
          <a:p>
            <a:pPr marL="1031875" lvl="0" indent="-457200" fontAlgn="t">
              <a:buFont typeface="Arial" panose="020B0604020202020204" pitchFamily="34" charset="0"/>
              <a:buChar char="•"/>
            </a:pPr>
            <a:r>
              <a:rPr lang="en-US" sz="2800" dirty="0"/>
              <a:t>Never swim alone</a:t>
            </a:r>
          </a:p>
          <a:p>
            <a:pPr marL="1031875" lvl="0" indent="-457200" fontAlgn="t">
              <a:buFont typeface="Arial" panose="020B0604020202020204" pitchFamily="34" charset="0"/>
              <a:buChar char="•"/>
            </a:pPr>
            <a:endParaRPr lang="en-US" sz="1000" dirty="0"/>
          </a:p>
          <a:p>
            <a:pPr marL="1031875" lvl="0" indent="-457200" fontAlgn="t">
              <a:buFont typeface="Arial" panose="020B0604020202020204" pitchFamily="34" charset="0"/>
              <a:buChar char="•"/>
            </a:pPr>
            <a:r>
              <a:rPr lang="en-US" sz="2800" dirty="0"/>
              <a:t>Never play breath holding games</a:t>
            </a:r>
            <a:br>
              <a:rPr lang="en-US" sz="2800" dirty="0"/>
            </a:br>
            <a:r>
              <a:rPr lang="en-US" sz="1000" dirty="0"/>
              <a:t> </a:t>
            </a:r>
            <a:endParaRPr lang="en-US" sz="2800" dirty="0"/>
          </a:p>
          <a:p>
            <a:pPr marL="1031875" indent="-457200">
              <a:buFont typeface="Arial" panose="020B0604020202020204" pitchFamily="34" charset="0"/>
              <a:buChar char="•"/>
            </a:pPr>
            <a:r>
              <a:rPr lang="en-US" sz="2800" dirty="0"/>
              <a:t>No repetitive underwater laps</a:t>
            </a:r>
          </a:p>
        </p:txBody>
      </p:sp>
    </p:spTree>
    <p:extLst>
      <p:ext uri="{BB962C8B-B14F-4D97-AF65-F5344CB8AC3E}">
        <p14:creationId xmlns:p14="http://schemas.microsoft.com/office/powerpoint/2010/main" val="1681940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BFF076-0499-4265-A07A-DE91BB4ABB8A}"/>
              </a:ext>
            </a:extLst>
          </p:cNvPr>
          <p:cNvSpPr>
            <a:spLocks noGrp="1"/>
          </p:cNvSpPr>
          <p:nvPr>
            <p:ph type="title"/>
          </p:nvPr>
        </p:nvSpPr>
        <p:spPr>
          <a:xfrm>
            <a:off x="1940985" y="495967"/>
            <a:ext cx="10026649" cy="1204912"/>
          </a:xfrm>
        </p:spPr>
        <p:txBody>
          <a:bodyPr/>
          <a:lstStyle/>
          <a:p>
            <a:r>
              <a:rPr lang="en-US" sz="4000" dirty="0"/>
              <a:t> suit coverage</a:t>
            </a:r>
          </a:p>
        </p:txBody>
      </p:sp>
      <p:sp>
        <p:nvSpPr>
          <p:cNvPr id="4" name="Footer Placeholder 3">
            <a:extLst>
              <a:ext uri="{FF2B5EF4-FFF2-40B4-BE49-F238E27FC236}">
                <a16:creationId xmlns="" xmlns:a16="http://schemas.microsoft.com/office/drawing/2014/main" id="{3901CB0E-A6C2-4C44-BC7A-109229F1457A}"/>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31A643C4-28D0-4FA1-885A-3249DC99CD5D}"/>
              </a:ext>
            </a:extLst>
          </p:cNvPr>
          <p:cNvSpPr>
            <a:spLocks noGrp="1"/>
          </p:cNvSpPr>
          <p:nvPr>
            <p:ph idx="1"/>
          </p:nvPr>
        </p:nvSpPr>
        <p:spPr>
          <a:xfrm>
            <a:off x="1315454" y="2093412"/>
            <a:ext cx="10475494" cy="4338637"/>
          </a:xfrm>
        </p:spPr>
        <p:txBody>
          <a:bodyPr/>
          <a:lstStyle/>
          <a:p>
            <a:r>
              <a:rPr lang="en-US" sz="2400" dirty="0"/>
              <a:t>Suit Coverage:</a:t>
            </a:r>
          </a:p>
          <a:p>
            <a:endParaRPr lang="en-US" sz="1000" dirty="0"/>
          </a:p>
          <a:p>
            <a:pPr marL="914400">
              <a:buFont typeface="Arial" panose="020B0604020202020204" pitchFamily="34" charset="0"/>
              <a:buChar char="•"/>
            </a:pPr>
            <a:r>
              <a:rPr lang="en-US" sz="2400" dirty="0"/>
              <a:t>Continues to be a focus; </a:t>
            </a:r>
          </a:p>
          <a:p>
            <a:pPr marL="914400">
              <a:buFont typeface="Arial" panose="020B0604020202020204" pitchFamily="34" charset="0"/>
              <a:buChar char="•"/>
            </a:pPr>
            <a:endParaRPr lang="en-US" sz="1000" dirty="0"/>
          </a:p>
          <a:p>
            <a:pPr marL="914400">
              <a:buFont typeface="Arial" panose="020B0604020202020204" pitchFamily="34" charset="0"/>
              <a:buChar char="•"/>
            </a:pPr>
            <a:r>
              <a:rPr lang="en-US" sz="2400" dirty="0"/>
              <a:t>Language addressing coverage and the protocol for addressing violations has been reorganized in the rules book;</a:t>
            </a:r>
            <a:br>
              <a:rPr lang="en-US" sz="2400" dirty="0"/>
            </a:br>
            <a:r>
              <a:rPr lang="en-US" sz="1000" dirty="0"/>
              <a:t> </a:t>
            </a:r>
            <a:endParaRPr lang="en-US" sz="2400" dirty="0"/>
          </a:p>
          <a:p>
            <a:pPr marL="914400">
              <a:buFont typeface="Arial" panose="020B0604020202020204" pitchFamily="34" charset="0"/>
              <a:buChar char="•"/>
            </a:pPr>
            <a:r>
              <a:rPr lang="en-US" sz="2400" dirty="0"/>
              <a:t>Pre-meet coaches and athlete meetings requires the coach to verify that his/her athletes are properly and legally equipped; </a:t>
            </a:r>
            <a:br>
              <a:rPr lang="en-US" sz="2400" dirty="0"/>
            </a:br>
            <a:r>
              <a:rPr lang="en-US" sz="1000" dirty="0"/>
              <a:t> </a:t>
            </a:r>
            <a:endParaRPr lang="en-US" sz="2400" dirty="0"/>
          </a:p>
          <a:p>
            <a:pPr marL="914400">
              <a:buFont typeface="Arial" panose="020B0604020202020204" pitchFamily="34" charset="0"/>
              <a:buChar char="•"/>
            </a:pPr>
            <a:r>
              <a:rPr lang="en-US" sz="2400" dirty="0"/>
              <a:t>Recommend that school administrators and coaches address suit coverage with parents and athletes during their pre-season meetings.</a:t>
            </a:r>
          </a:p>
        </p:txBody>
      </p:sp>
    </p:spTree>
    <p:extLst>
      <p:ext uri="{BB962C8B-B14F-4D97-AF65-F5344CB8AC3E}">
        <p14:creationId xmlns:p14="http://schemas.microsoft.com/office/powerpoint/2010/main" val="1090609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BFF076-0499-4265-A07A-DE91BB4ABB8A}"/>
              </a:ext>
            </a:extLst>
          </p:cNvPr>
          <p:cNvSpPr>
            <a:spLocks noGrp="1"/>
          </p:cNvSpPr>
          <p:nvPr>
            <p:ph type="title"/>
          </p:nvPr>
        </p:nvSpPr>
        <p:spPr>
          <a:xfrm>
            <a:off x="1894212" y="554959"/>
            <a:ext cx="10094589" cy="1204912"/>
          </a:xfrm>
        </p:spPr>
        <p:txBody>
          <a:bodyPr/>
          <a:lstStyle/>
          <a:p>
            <a:r>
              <a:rPr lang="en-US" sz="4000" dirty="0"/>
              <a:t> </a:t>
            </a:r>
            <a:r>
              <a:rPr lang="en-US" sz="3600" dirty="0"/>
              <a:t>Accommodations for students </a:t>
            </a:r>
            <a:br>
              <a:rPr lang="en-US" sz="3600" dirty="0"/>
            </a:br>
            <a:r>
              <a:rPr lang="en-US" sz="3600" dirty="0"/>
              <a:t> with a disability</a:t>
            </a:r>
          </a:p>
        </p:txBody>
      </p:sp>
      <p:sp>
        <p:nvSpPr>
          <p:cNvPr id="4" name="Footer Placeholder 3">
            <a:extLst>
              <a:ext uri="{FF2B5EF4-FFF2-40B4-BE49-F238E27FC236}">
                <a16:creationId xmlns="" xmlns:a16="http://schemas.microsoft.com/office/drawing/2014/main" id="{3901CB0E-A6C2-4C44-BC7A-109229F1457A}"/>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31A643C4-28D0-4FA1-885A-3249DC99CD5D}"/>
              </a:ext>
            </a:extLst>
          </p:cNvPr>
          <p:cNvSpPr>
            <a:spLocks noGrp="1"/>
          </p:cNvSpPr>
          <p:nvPr>
            <p:ph idx="1"/>
          </p:nvPr>
        </p:nvSpPr>
        <p:spPr>
          <a:xfrm>
            <a:off x="1315454" y="2093412"/>
            <a:ext cx="10475494" cy="4338637"/>
          </a:xfrm>
        </p:spPr>
        <p:txBody>
          <a:bodyPr/>
          <a:lstStyle/>
          <a:p>
            <a:r>
              <a:rPr lang="en-US" dirty="0"/>
              <a:t>Accommodations for Students With a Disability Updates:</a:t>
            </a:r>
          </a:p>
          <a:p>
            <a:pPr marL="0" indent="0">
              <a:buNone/>
            </a:pPr>
            <a:endParaRPr lang="en-US" sz="1000" dirty="0"/>
          </a:p>
          <a:p>
            <a:pPr marL="914400">
              <a:buFont typeface="Arial" panose="020B0604020202020204" pitchFamily="34" charset="0"/>
              <a:buChar char="•"/>
            </a:pPr>
            <a:r>
              <a:rPr lang="en-US" dirty="0"/>
              <a:t>Updated language for hearing and visual impairments; </a:t>
            </a:r>
          </a:p>
          <a:p>
            <a:pPr marL="914400">
              <a:buFont typeface="Arial" panose="020B0604020202020204" pitchFamily="34" charset="0"/>
              <a:buChar char="•"/>
            </a:pPr>
            <a:endParaRPr lang="en-US" sz="1000" dirty="0"/>
          </a:p>
          <a:p>
            <a:pPr marL="914400">
              <a:buFont typeface="Arial" panose="020B0604020202020204" pitchFamily="34" charset="0"/>
              <a:buChar char="•"/>
            </a:pPr>
            <a:r>
              <a:rPr lang="en-US" dirty="0"/>
              <a:t>Updated images of official’s signals for forward and backstroke starts;</a:t>
            </a:r>
          </a:p>
          <a:p>
            <a:pPr marL="914400">
              <a:buFont typeface="Arial" panose="020B0604020202020204" pitchFamily="34" charset="0"/>
              <a:buChar char="•"/>
            </a:pPr>
            <a:endParaRPr lang="en-US" sz="1000" dirty="0"/>
          </a:p>
          <a:p>
            <a:pPr marL="914400">
              <a:buFont typeface="Arial" panose="020B0604020202020204" pitchFamily="34" charset="0"/>
              <a:buChar char="•"/>
            </a:pPr>
            <a:r>
              <a:rPr lang="en-US" dirty="0"/>
              <a:t>Updated images of modified starting positions;</a:t>
            </a:r>
            <a:br>
              <a:rPr lang="en-US" dirty="0"/>
            </a:br>
            <a:r>
              <a:rPr lang="en-US" sz="1000" dirty="0"/>
              <a:t>     </a:t>
            </a:r>
          </a:p>
          <a:p>
            <a:pPr marL="971550" indent="-401638">
              <a:buFont typeface="Arial" panose="020B0604020202020204" pitchFamily="34" charset="0"/>
              <a:buChar char="•"/>
            </a:pPr>
            <a:r>
              <a:rPr lang="en-US" dirty="0"/>
              <a:t>Available in the 2019 NFHS Swimming Officials Guidelines Manual. </a:t>
            </a:r>
          </a:p>
        </p:txBody>
      </p:sp>
    </p:spTree>
    <p:extLst>
      <p:ext uri="{BB962C8B-B14F-4D97-AF65-F5344CB8AC3E}">
        <p14:creationId xmlns:p14="http://schemas.microsoft.com/office/powerpoint/2010/main" val="129899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BFF076-0499-4265-A07A-DE91BB4ABB8A}"/>
              </a:ext>
            </a:extLst>
          </p:cNvPr>
          <p:cNvSpPr>
            <a:spLocks noGrp="1"/>
          </p:cNvSpPr>
          <p:nvPr>
            <p:ph type="title"/>
          </p:nvPr>
        </p:nvSpPr>
        <p:spPr>
          <a:xfrm>
            <a:off x="1940985" y="495967"/>
            <a:ext cx="10026649" cy="1204912"/>
          </a:xfrm>
        </p:spPr>
        <p:txBody>
          <a:bodyPr/>
          <a:lstStyle/>
          <a:p>
            <a:r>
              <a:rPr lang="en-US" sz="4000" dirty="0"/>
              <a:t> sub-varsity competition</a:t>
            </a:r>
          </a:p>
        </p:txBody>
      </p:sp>
      <p:sp>
        <p:nvSpPr>
          <p:cNvPr id="4" name="Footer Placeholder 3">
            <a:extLst>
              <a:ext uri="{FF2B5EF4-FFF2-40B4-BE49-F238E27FC236}">
                <a16:creationId xmlns="" xmlns:a16="http://schemas.microsoft.com/office/drawing/2014/main" id="{3901CB0E-A6C2-4C44-BC7A-109229F1457A}"/>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31A643C4-28D0-4FA1-885A-3249DC99CD5D}"/>
              </a:ext>
            </a:extLst>
          </p:cNvPr>
          <p:cNvSpPr>
            <a:spLocks noGrp="1"/>
          </p:cNvSpPr>
          <p:nvPr>
            <p:ph idx="1"/>
          </p:nvPr>
        </p:nvSpPr>
        <p:spPr>
          <a:xfrm>
            <a:off x="1315454" y="2093412"/>
            <a:ext cx="10475494" cy="4338637"/>
          </a:xfrm>
        </p:spPr>
        <p:txBody>
          <a:bodyPr/>
          <a:lstStyle/>
          <a:p>
            <a:r>
              <a:rPr lang="en-US" dirty="0"/>
              <a:t>State associations may modify events and distances for non-varsity competition. </a:t>
            </a:r>
          </a:p>
          <a:p>
            <a:pPr marL="0" indent="0">
              <a:buNone/>
            </a:pPr>
            <a:endParaRPr lang="en-US" dirty="0"/>
          </a:p>
          <a:p>
            <a:r>
              <a:rPr lang="en-US" dirty="0"/>
              <a:t>NFHS playing rules are written specifically for varsity competition.</a:t>
            </a:r>
          </a:p>
          <a:p>
            <a:pPr marL="0" indent="0">
              <a:buNone/>
            </a:pPr>
            <a:endParaRPr lang="en-US" dirty="0"/>
          </a:p>
          <a:p>
            <a:r>
              <a:rPr lang="en-US" dirty="0"/>
              <a:t>Modifications for levels other than varsity are at the discretion of the state association.</a:t>
            </a:r>
          </a:p>
        </p:txBody>
      </p:sp>
    </p:spTree>
    <p:extLst>
      <p:ext uri="{BB962C8B-B14F-4D97-AF65-F5344CB8AC3E}">
        <p14:creationId xmlns:p14="http://schemas.microsoft.com/office/powerpoint/2010/main" val="2931234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BFF076-0499-4265-A07A-DE91BB4ABB8A}"/>
              </a:ext>
            </a:extLst>
          </p:cNvPr>
          <p:cNvSpPr>
            <a:spLocks noGrp="1"/>
          </p:cNvSpPr>
          <p:nvPr>
            <p:ph type="title"/>
          </p:nvPr>
        </p:nvSpPr>
        <p:spPr>
          <a:xfrm>
            <a:off x="1940985" y="495966"/>
            <a:ext cx="10026649" cy="1204912"/>
          </a:xfrm>
        </p:spPr>
        <p:txBody>
          <a:bodyPr/>
          <a:lstStyle/>
          <a:p>
            <a:r>
              <a:rPr lang="en-US" sz="4000" dirty="0"/>
              <a:t> pre-meet conference</a:t>
            </a:r>
          </a:p>
        </p:txBody>
      </p:sp>
      <p:sp>
        <p:nvSpPr>
          <p:cNvPr id="4" name="Footer Placeholder 3">
            <a:extLst>
              <a:ext uri="{FF2B5EF4-FFF2-40B4-BE49-F238E27FC236}">
                <a16:creationId xmlns="" xmlns:a16="http://schemas.microsoft.com/office/drawing/2014/main" id="{3901CB0E-A6C2-4C44-BC7A-109229F1457A}"/>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 xmlns:a16="http://schemas.microsoft.com/office/drawing/2014/main" id="{31A643C4-28D0-4FA1-885A-3249DC99CD5D}"/>
              </a:ext>
            </a:extLst>
          </p:cNvPr>
          <p:cNvSpPr>
            <a:spLocks noGrp="1"/>
          </p:cNvSpPr>
          <p:nvPr>
            <p:ph idx="1"/>
          </p:nvPr>
        </p:nvSpPr>
        <p:spPr>
          <a:xfrm>
            <a:off x="1315454" y="2093412"/>
            <a:ext cx="10475494" cy="4338637"/>
          </a:xfrm>
        </p:spPr>
        <p:txBody>
          <a:bodyPr/>
          <a:lstStyle/>
          <a:p>
            <a:r>
              <a:rPr lang="en-US" sz="2400" dirty="0"/>
              <a:t>In situations where conducting a pre-meet conference is impractical:</a:t>
            </a:r>
          </a:p>
          <a:p>
            <a:endParaRPr lang="en-US" sz="1000" dirty="0"/>
          </a:p>
          <a:p>
            <a:pPr marL="914400">
              <a:buFont typeface="Arial" panose="020B0604020202020204" pitchFamily="34" charset="0"/>
              <a:buChar char="•"/>
            </a:pPr>
            <a:r>
              <a:rPr lang="en-US" sz="2400" dirty="0"/>
              <a:t>State associations may determine an alternative method of compliance; </a:t>
            </a:r>
          </a:p>
          <a:p>
            <a:pPr marL="914400">
              <a:buFont typeface="Arial" panose="020B0604020202020204" pitchFamily="34" charset="0"/>
              <a:buChar char="•"/>
            </a:pPr>
            <a:endParaRPr lang="en-US" sz="1000" dirty="0"/>
          </a:p>
          <a:p>
            <a:pPr marL="914400">
              <a:buFont typeface="Arial" panose="020B0604020202020204" pitchFamily="34" charset="0"/>
              <a:buChar char="•"/>
            </a:pPr>
            <a:r>
              <a:rPr lang="en-US" sz="2400" dirty="0"/>
              <a:t>Topics that should be covered are listed in the NFHS Swimming Officials Guidelines Manual;</a:t>
            </a:r>
          </a:p>
          <a:p>
            <a:pPr marL="914400">
              <a:buFont typeface="Arial" panose="020B0604020202020204" pitchFamily="34" charset="0"/>
              <a:buChar char="•"/>
            </a:pPr>
            <a:endParaRPr lang="en-US" sz="1000" dirty="0"/>
          </a:p>
          <a:p>
            <a:pPr marL="914400">
              <a:buFont typeface="Arial" panose="020B0604020202020204" pitchFamily="34" charset="0"/>
              <a:buChar char="•"/>
            </a:pPr>
            <a:r>
              <a:rPr lang="en-US" sz="2400" dirty="0"/>
              <a:t>Must provide appropriate information for athletes, coaches, and meet officials to assure that the stated purposes for the pre-meet conference are met.</a:t>
            </a:r>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p:txBody>
      </p:sp>
    </p:spTree>
    <p:extLst>
      <p:ext uri="{BB962C8B-B14F-4D97-AF65-F5344CB8AC3E}">
        <p14:creationId xmlns:p14="http://schemas.microsoft.com/office/powerpoint/2010/main" val="182617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04097A7A-D141-48C5-82FA-7CDB4CA54B17}"/>
              </a:ext>
            </a:extLst>
          </p:cNvPr>
          <p:cNvSpPr>
            <a:spLocks noGrp="1"/>
          </p:cNvSpPr>
          <p:nvPr>
            <p:ph type="title"/>
          </p:nvPr>
        </p:nvSpPr>
        <p:spPr>
          <a:xfrm>
            <a:off x="963085" y="4406901"/>
            <a:ext cx="8868545" cy="1738526"/>
          </a:xfrm>
        </p:spPr>
        <p:txBody>
          <a:bodyPr/>
          <a:lstStyle/>
          <a:p>
            <a:r>
              <a:rPr lang="en-US" dirty="0"/>
              <a:t/>
            </a:r>
            <a:br>
              <a:rPr lang="en-US" dirty="0"/>
            </a:br>
            <a:r>
              <a:rPr lang="en-US" dirty="0"/>
              <a:t>2019-20 </a:t>
            </a:r>
            <a:r>
              <a:rPr lang="en-US" dirty="0" err="1"/>
              <a:t>nfhs</a:t>
            </a:r>
            <a:r>
              <a:rPr lang="en-US" dirty="0"/>
              <a:t> swimming and diving </a:t>
            </a:r>
            <a:br>
              <a:rPr lang="en-US" dirty="0"/>
            </a:br>
            <a:endParaRPr lang="en-US" dirty="0"/>
          </a:p>
        </p:txBody>
      </p:sp>
      <p:sp>
        <p:nvSpPr>
          <p:cNvPr id="6" name="Text Placeholder 5">
            <a:extLst>
              <a:ext uri="{FF2B5EF4-FFF2-40B4-BE49-F238E27FC236}">
                <a16:creationId xmlns="" xmlns:a16="http://schemas.microsoft.com/office/drawing/2014/main" id="{BDE44A75-DDB9-4854-ABAB-FDD71E467328}"/>
              </a:ext>
            </a:extLst>
          </p:cNvPr>
          <p:cNvSpPr>
            <a:spLocks noGrp="1"/>
          </p:cNvSpPr>
          <p:nvPr>
            <p:ph type="body" idx="1"/>
          </p:nvPr>
        </p:nvSpPr>
        <p:spPr/>
        <p:txBody>
          <a:bodyPr/>
          <a:lstStyle/>
          <a:p>
            <a:r>
              <a:rPr lang="en-US" dirty="0"/>
              <a:t>Swimming and Diving Reminders</a:t>
            </a:r>
          </a:p>
        </p:txBody>
      </p:sp>
    </p:spTree>
    <p:extLst>
      <p:ext uri="{BB962C8B-B14F-4D97-AF65-F5344CB8AC3E}">
        <p14:creationId xmlns:p14="http://schemas.microsoft.com/office/powerpoint/2010/main" val="344534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616EDFF3-37EF-4E50-95FD-C1B681322B0D}"/>
              </a:ext>
            </a:extLst>
          </p:cNvPr>
          <p:cNvSpPr>
            <a:spLocks noGrp="1"/>
          </p:cNvSpPr>
          <p:nvPr>
            <p:ph type="title"/>
          </p:nvPr>
        </p:nvSpPr>
        <p:spPr/>
        <p:txBody>
          <a:bodyPr/>
          <a:lstStyle/>
          <a:p>
            <a:r>
              <a:rPr lang="en-US" dirty="0"/>
              <a:t>Exhibition competitors </a:t>
            </a:r>
            <a:br>
              <a:rPr lang="en-US" dirty="0"/>
            </a:br>
            <a:r>
              <a:rPr lang="en-US" sz="2800" dirty="0"/>
              <a:t>1-2-3, 3-2-1</a:t>
            </a:r>
            <a:r>
              <a:rPr lang="en-US" sz="2800" cap="none" dirty="0"/>
              <a:t>c, 9-3-1</a:t>
            </a:r>
            <a:endParaRPr lang="en-US" dirty="0"/>
          </a:p>
        </p:txBody>
      </p:sp>
      <p:sp>
        <p:nvSpPr>
          <p:cNvPr id="6" name="Content Placeholder 5">
            <a:extLst>
              <a:ext uri="{FF2B5EF4-FFF2-40B4-BE49-F238E27FC236}">
                <a16:creationId xmlns="" xmlns:a16="http://schemas.microsoft.com/office/drawing/2014/main" id="{FF8AE251-3962-4240-B8E7-596D5D99527C}"/>
              </a:ext>
            </a:extLst>
          </p:cNvPr>
          <p:cNvSpPr>
            <a:spLocks noGrp="1"/>
          </p:cNvSpPr>
          <p:nvPr>
            <p:ph sz="half" idx="1"/>
          </p:nvPr>
        </p:nvSpPr>
        <p:spPr>
          <a:xfrm>
            <a:off x="1054856" y="1950045"/>
            <a:ext cx="10533580" cy="4525963"/>
          </a:xfrm>
        </p:spPr>
        <p:txBody>
          <a:bodyPr/>
          <a:lstStyle/>
          <a:p>
            <a:pPr>
              <a:tabLst>
                <a:tab pos="344488" algn="l"/>
              </a:tabLst>
            </a:pPr>
            <a:r>
              <a:rPr lang="en-US" sz="2400" b="1" dirty="0"/>
              <a:t>Rule 1-2-3:	</a:t>
            </a:r>
            <a:r>
              <a:rPr lang="en-US" sz="2400" dirty="0"/>
              <a:t>Exhibition competitors are permitted unless state association policy determines otherwise.  An exhibition competitor is a non-scoring contestant in a regularly scheduled and scored event.</a:t>
            </a:r>
          </a:p>
          <a:p>
            <a:pPr>
              <a:tabLst>
                <a:tab pos="344488" algn="l"/>
              </a:tabLst>
            </a:pPr>
            <a:endParaRPr lang="en-US" sz="2400" dirty="0"/>
          </a:p>
          <a:p>
            <a:pPr>
              <a:tabLst>
                <a:tab pos="344488" algn="l"/>
              </a:tabLst>
            </a:pPr>
            <a:r>
              <a:rPr lang="en-US" sz="2400" b="1" dirty="0"/>
              <a:t>Rule 3-1-2c:</a:t>
            </a:r>
            <a:r>
              <a:rPr lang="en-US" sz="2400" dirty="0"/>
              <a:t>  Each team shall be permitted an equal number of additional entries in a pool with eight lanes or more.</a:t>
            </a:r>
          </a:p>
          <a:p>
            <a:pPr>
              <a:tabLst>
                <a:tab pos="344488" algn="l"/>
              </a:tabLst>
            </a:pPr>
            <a:endParaRPr lang="en-US" sz="2400" dirty="0"/>
          </a:p>
          <a:p>
            <a:pPr>
              <a:tabLst>
                <a:tab pos="344488" algn="l"/>
              </a:tabLst>
            </a:pPr>
            <a:r>
              <a:rPr lang="en-US" sz="2400" b="1" dirty="0"/>
              <a:t>Rule 9-3-1:  </a:t>
            </a:r>
            <a:r>
              <a:rPr lang="en-US" sz="2400" dirty="0"/>
              <a:t>The number of team entries permitted in swimming and diving events shall be the same.</a:t>
            </a:r>
            <a:r>
              <a:rPr lang="en-US" sz="2400" b="1" dirty="0"/>
              <a:t/>
            </a:r>
            <a:br>
              <a:rPr lang="en-US" sz="2400" b="1" dirty="0"/>
            </a:br>
            <a:r>
              <a:rPr lang="en-US" sz="1000" dirty="0"/>
              <a:t> </a:t>
            </a:r>
            <a:endParaRPr lang="en-US" sz="2400" dirty="0"/>
          </a:p>
        </p:txBody>
      </p:sp>
      <p:sp>
        <p:nvSpPr>
          <p:cNvPr id="4" name="Footer Placeholder 3">
            <a:extLst>
              <a:ext uri="{FF2B5EF4-FFF2-40B4-BE49-F238E27FC236}">
                <a16:creationId xmlns="" xmlns:a16="http://schemas.microsoft.com/office/drawing/2014/main" id="{A00E9ABB-2587-4614-AA16-5CF916768B1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197899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F593C42-8B19-450F-BFA5-EF622A0EA588}"/>
              </a:ext>
            </a:extLst>
          </p:cNvPr>
          <p:cNvSpPr>
            <a:spLocks noGrp="1"/>
          </p:cNvSpPr>
          <p:nvPr>
            <p:ph type="title"/>
          </p:nvPr>
        </p:nvSpPr>
        <p:spPr/>
        <p:txBody>
          <a:bodyPr/>
          <a:lstStyle/>
          <a:p>
            <a:r>
              <a:rPr lang="en-US" dirty="0"/>
              <a:t>NFHS OFFICIALS Education </a:t>
            </a:r>
          </a:p>
        </p:txBody>
      </p:sp>
      <p:sp>
        <p:nvSpPr>
          <p:cNvPr id="6" name="Text Placeholder 5">
            <a:extLst>
              <a:ext uri="{FF2B5EF4-FFF2-40B4-BE49-F238E27FC236}">
                <a16:creationId xmlns="" xmlns:a16="http://schemas.microsoft.com/office/drawing/2014/main" id="{9BB39B61-188C-4D9B-BEA7-074903E812B1}"/>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 xmlns:a16="http://schemas.microsoft.com/office/drawing/2014/main" id="{672FB1E1-B978-42AC-8764-031B8B5758B8}"/>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spTree>
    <p:extLst>
      <p:ext uri="{BB962C8B-B14F-4D97-AF65-F5344CB8AC3E}">
        <p14:creationId xmlns:p14="http://schemas.microsoft.com/office/powerpoint/2010/main" val="1178553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F5C2C-FF2F-4349-B016-F0A3255BB736}"/>
              </a:ext>
            </a:extLst>
          </p:cNvPr>
          <p:cNvSpPr>
            <a:spLocks noGrp="1"/>
          </p:cNvSpPr>
          <p:nvPr>
            <p:ph type="title"/>
          </p:nvPr>
        </p:nvSpPr>
        <p:spPr/>
        <p:txBody>
          <a:bodyPr/>
          <a:lstStyle/>
          <a:p>
            <a:r>
              <a:rPr lang="en-US" dirty="0"/>
              <a:t>NEW NFHS Rules App</a:t>
            </a:r>
          </a:p>
        </p:txBody>
      </p:sp>
      <p:sp>
        <p:nvSpPr>
          <p:cNvPr id="3" name="Content Placeholder 2">
            <a:extLst>
              <a:ext uri="{FF2B5EF4-FFF2-40B4-BE49-F238E27FC236}">
                <a16:creationId xmlns="" xmlns:a16="http://schemas.microsoft.com/office/drawing/2014/main" id="{87878C79-37AF-4424-BE3E-A332969CA269}"/>
              </a:ext>
            </a:extLst>
          </p:cNvPr>
          <p:cNvSpPr>
            <a:spLocks noGrp="1"/>
          </p:cNvSpPr>
          <p:nvPr>
            <p:ph idx="1"/>
          </p:nvPr>
        </p:nvSpPr>
        <p:spPr>
          <a:xfrm>
            <a:off x="5067300" y="1989139"/>
            <a:ext cx="6900334" cy="4338637"/>
          </a:xfrm>
        </p:spPr>
        <p:txBody>
          <a:bodyPr/>
          <a:lstStyle/>
          <a:p>
            <a:r>
              <a:rPr lang="en-US" dirty="0"/>
              <a:t>Rules App features:</a:t>
            </a:r>
          </a:p>
          <a:p>
            <a:pPr lvl="1"/>
            <a:r>
              <a:rPr lang="en-US" dirty="0"/>
              <a:t>Searchable</a:t>
            </a:r>
          </a:p>
          <a:p>
            <a:pPr lvl="1"/>
            <a:r>
              <a:rPr lang="en-US" dirty="0"/>
              <a:t>Highlight notes</a:t>
            </a:r>
          </a:p>
          <a:p>
            <a:pPr lvl="1"/>
            <a:r>
              <a:rPr lang="en-US" dirty="0"/>
              <a:t>Bookmarks</a:t>
            </a:r>
          </a:p>
          <a:p>
            <a:pPr lvl="1"/>
            <a:r>
              <a:rPr lang="en-US" dirty="0"/>
              <a:t>Quizzes for all sports</a:t>
            </a:r>
          </a:p>
          <a:p>
            <a:pPr lvl="1"/>
            <a:r>
              <a:rPr lang="en-US" dirty="0"/>
              <a:t>Easy navigation</a:t>
            </a:r>
          </a:p>
          <a:p>
            <a:pPr lvl="1"/>
            <a:r>
              <a:rPr lang="en-US" dirty="0"/>
              <a:t>Immediate availability</a:t>
            </a:r>
          </a:p>
          <a:p>
            <a:pPr lvl="1"/>
            <a:r>
              <a:rPr lang="en-US" dirty="0"/>
              <a:t>Free to paid members of the NFHS Coaches </a:t>
            </a:r>
            <a:br>
              <a:rPr lang="en-US" dirty="0"/>
            </a:br>
            <a:r>
              <a:rPr lang="en-US" dirty="0"/>
              <a:t>and Officials Associations</a:t>
            </a:r>
          </a:p>
          <a:p>
            <a:pPr lvl="1"/>
            <a:r>
              <a:rPr lang="en-US" dirty="0">
                <a:hlinkClick r:id="rId3"/>
              </a:rPr>
              <a:t>www.nfhs.org/erules</a:t>
            </a:r>
            <a:r>
              <a:rPr lang="en-US" dirty="0"/>
              <a:t> for more information</a:t>
            </a:r>
          </a:p>
        </p:txBody>
      </p:sp>
      <p:sp>
        <p:nvSpPr>
          <p:cNvPr id="4" name="Footer Placeholder 3">
            <a:extLst>
              <a:ext uri="{FF2B5EF4-FFF2-40B4-BE49-F238E27FC236}">
                <a16:creationId xmlns=""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Content Placeholder 7">
            <a:extLst>
              <a:ext uri="{FF2B5EF4-FFF2-40B4-BE49-F238E27FC236}">
                <a16:creationId xmlns="" xmlns:a16="http://schemas.microsoft.com/office/drawing/2014/main" id="{F1FBF074-E816-4B43-8A24-593789612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40664" y="1976935"/>
            <a:ext cx="2509025" cy="4462692"/>
          </a:xfrm>
          <a:prstGeom prst="rect">
            <a:avLst/>
          </a:prstGeom>
          <a:noFill/>
          <a:ln w="9525">
            <a:noFill/>
            <a:miter lim="800000"/>
            <a:headEnd/>
            <a:tailEnd/>
          </a:ln>
        </p:spPr>
      </p:pic>
    </p:spTree>
    <p:extLst>
      <p:ext uri="{BB962C8B-B14F-4D97-AF65-F5344CB8AC3E}">
        <p14:creationId xmlns:p14="http://schemas.microsoft.com/office/powerpoint/2010/main" val="2981972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240546-DD34-429F-AED0-A4686BBD2C48}"/>
              </a:ext>
            </a:extLst>
          </p:cNvPr>
          <p:cNvSpPr>
            <a:spLocks noGrp="1"/>
          </p:cNvSpPr>
          <p:nvPr>
            <p:ph type="title"/>
          </p:nvPr>
        </p:nvSpPr>
        <p:spPr/>
        <p:txBody>
          <a:bodyPr/>
          <a:lstStyle/>
          <a:p>
            <a:r>
              <a:rPr lang="en-US" sz="4000" dirty="0"/>
              <a:t>SPORTS-SPECIFIC Officiating COURSES</a:t>
            </a:r>
            <a:br>
              <a:rPr lang="en-US" sz="4000" dirty="0"/>
            </a:br>
            <a:r>
              <a:rPr lang="en-US" sz="4000" dirty="0"/>
              <a:t>www.nfhslearn.com</a:t>
            </a:r>
            <a:endParaRPr lang="en-US" dirty="0"/>
          </a:p>
        </p:txBody>
      </p:sp>
      <p:sp>
        <p:nvSpPr>
          <p:cNvPr id="3" name="Content Placeholder 2">
            <a:extLst>
              <a:ext uri="{FF2B5EF4-FFF2-40B4-BE49-F238E27FC236}">
                <a16:creationId xmlns="" xmlns:a16="http://schemas.microsoft.com/office/drawing/2014/main" id="{9B37520B-C8EE-4775-95C7-FDF2D07FA691}"/>
              </a:ext>
            </a:extLst>
          </p:cNvPr>
          <p:cNvSpPr>
            <a:spLocks noGrp="1"/>
          </p:cNvSpPr>
          <p:nvPr>
            <p:ph idx="1"/>
          </p:nvPr>
        </p:nvSpPr>
        <p:spPr>
          <a:xfrm>
            <a:off x="6756400" y="1989139"/>
            <a:ext cx="5211234" cy="4338637"/>
          </a:xfrm>
        </p:spPr>
        <p:txBody>
          <a:bodyPr/>
          <a:lstStyle/>
          <a:p>
            <a:pPr marL="285750" indent="-285750">
              <a:buFont typeface="Arial" panose="020B0604020202020204" pitchFamily="34" charset="0"/>
              <a:buChar char="•"/>
            </a:pPr>
            <a:r>
              <a:rPr lang="en-US" sz="2400" dirty="0">
                <a:cs typeface="Arial" charset="0"/>
              </a:rPr>
              <a:t>Introduction to mechanics and techniques used in each sport</a:t>
            </a:r>
          </a:p>
          <a:p>
            <a:pPr marL="285750" indent="-285750">
              <a:buFont typeface="Arial" panose="020B0604020202020204" pitchFamily="34" charset="0"/>
              <a:buChar char="•"/>
            </a:pPr>
            <a:r>
              <a:rPr lang="en-US" sz="2400" dirty="0">
                <a:cs typeface="Arial" charset="0"/>
              </a:rPr>
              <a:t>Ideal for new officials or those in first few years of officiating</a:t>
            </a:r>
          </a:p>
          <a:p>
            <a:pPr marL="285750" indent="-285750">
              <a:buFont typeface="Arial" panose="020B0604020202020204" pitchFamily="34" charset="0"/>
              <a:buChar char="•"/>
            </a:pPr>
            <a:r>
              <a:rPr lang="en-US" sz="2400" dirty="0">
                <a:cs typeface="Arial" charset="0"/>
              </a:rPr>
              <a:t>30-45 minutes to complete</a:t>
            </a:r>
          </a:p>
          <a:p>
            <a:pPr marL="285750" indent="-285750">
              <a:buFont typeface="Arial" panose="020B0604020202020204" pitchFamily="34" charset="0"/>
              <a:buChar char="•"/>
            </a:pPr>
            <a:r>
              <a:rPr lang="en-US" sz="2400" dirty="0">
                <a:cs typeface="Arial" charset="0"/>
              </a:rPr>
              <a:t>Topics vary based on the needs of the officials in the sport</a:t>
            </a:r>
          </a:p>
          <a:p>
            <a:pPr marL="285750" indent="-285750">
              <a:buFont typeface="Arial" panose="020B0604020202020204" pitchFamily="34" charset="0"/>
              <a:buChar char="•"/>
            </a:pPr>
            <a:r>
              <a:rPr lang="en-US" sz="2400" dirty="0">
                <a:cs typeface="Arial" charset="0"/>
              </a:rPr>
              <a:t>NFHS Officials Association members cost is $10</a:t>
            </a:r>
          </a:p>
          <a:p>
            <a:pPr marL="285750" indent="-285750">
              <a:buFont typeface="Arial" panose="020B0604020202020204" pitchFamily="34" charset="0"/>
              <a:buChar char="•"/>
            </a:pPr>
            <a:r>
              <a:rPr lang="en-US" sz="2400" dirty="0">
                <a:cs typeface="Arial" charset="0"/>
              </a:rPr>
              <a:t>Non-members - course is $20</a:t>
            </a:r>
          </a:p>
          <a:p>
            <a:pPr marL="285750" indent="-285750">
              <a:buFont typeface="Arial" panose="020B0604020202020204" pitchFamily="34" charset="0"/>
              <a:buChar char="•"/>
            </a:pPr>
            <a:r>
              <a:rPr lang="en-US" sz="2400" dirty="0">
                <a:cs typeface="Arial" charset="0"/>
              </a:rPr>
              <a:t>API available to state associations to collect results</a:t>
            </a:r>
          </a:p>
        </p:txBody>
      </p:sp>
      <p:sp>
        <p:nvSpPr>
          <p:cNvPr id="4" name="Footer Placeholder 3">
            <a:extLst>
              <a:ext uri="{FF2B5EF4-FFF2-40B4-BE49-F238E27FC236}">
                <a16:creationId xmlns="" xmlns:a16="http://schemas.microsoft.com/office/drawing/2014/main" id="{8CBB27EA-B9EE-49A7-B266-58E985C7CA2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 xmlns:a16="http://schemas.microsoft.com/office/drawing/2014/main" id="{EBD0CE1B-9241-48AB-9136-B9ACA4249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575" y="1989139"/>
            <a:ext cx="4368986" cy="4437061"/>
          </a:xfrm>
          <a:prstGeom prst="rect">
            <a:avLst/>
          </a:prstGeom>
        </p:spPr>
      </p:pic>
    </p:spTree>
    <p:extLst>
      <p:ext uri="{BB962C8B-B14F-4D97-AF65-F5344CB8AC3E}">
        <p14:creationId xmlns:p14="http://schemas.microsoft.com/office/powerpoint/2010/main" val="799888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616EDFF3-37EF-4E50-95FD-C1B681322B0D}"/>
              </a:ext>
            </a:extLst>
          </p:cNvPr>
          <p:cNvSpPr>
            <a:spLocks noGrp="1"/>
          </p:cNvSpPr>
          <p:nvPr>
            <p:ph type="title"/>
          </p:nvPr>
        </p:nvSpPr>
        <p:spPr/>
        <p:txBody>
          <a:bodyPr/>
          <a:lstStyle/>
          <a:p>
            <a:r>
              <a:rPr lang="en-US" dirty="0"/>
              <a:t>NFHS OFFICIALS EDUCATION</a:t>
            </a:r>
            <a:br>
              <a:rPr lang="en-US" dirty="0"/>
            </a:br>
            <a:r>
              <a:rPr lang="en-US" dirty="0"/>
              <a:t>SPORT-SPECIFIC COURSES</a:t>
            </a:r>
          </a:p>
        </p:txBody>
      </p:sp>
      <p:sp>
        <p:nvSpPr>
          <p:cNvPr id="6" name="Content Placeholder 5">
            <a:extLst>
              <a:ext uri="{FF2B5EF4-FFF2-40B4-BE49-F238E27FC236}">
                <a16:creationId xmlns="" xmlns:a16="http://schemas.microsoft.com/office/drawing/2014/main" id="{FF8AE251-3962-4240-B8E7-596D5D99527C}"/>
              </a:ext>
            </a:extLst>
          </p:cNvPr>
          <p:cNvSpPr>
            <a:spLocks noGrp="1"/>
          </p:cNvSpPr>
          <p:nvPr>
            <p:ph sz="half" idx="1"/>
          </p:nvPr>
        </p:nvSpPr>
        <p:spPr/>
        <p:txBody>
          <a:bodyPr/>
          <a:lstStyle/>
          <a:p>
            <a:r>
              <a:rPr lang="en-US" b="1" u="sng" dirty="0">
                <a:solidFill>
                  <a:schemeClr val="accent2"/>
                </a:solidFill>
              </a:rPr>
              <a:t>Courses Available</a:t>
            </a:r>
          </a:p>
          <a:p>
            <a:pPr lvl="1"/>
            <a:r>
              <a:rPr lang="en-US" b="1" dirty="0"/>
              <a:t>Officiating Football</a:t>
            </a:r>
            <a:r>
              <a:rPr lang="en-US" dirty="0"/>
              <a:t> </a:t>
            </a:r>
          </a:p>
          <a:p>
            <a:pPr lvl="1"/>
            <a:r>
              <a:rPr lang="en-US" b="1" dirty="0"/>
              <a:t>Soccer</a:t>
            </a:r>
            <a:r>
              <a:rPr lang="en-US" dirty="0"/>
              <a:t> – Fouls and Misconduct</a:t>
            </a:r>
          </a:p>
          <a:p>
            <a:pPr lvl="1"/>
            <a:r>
              <a:rPr lang="en-US" b="1" dirty="0"/>
              <a:t>Swimming and Diving</a:t>
            </a:r>
            <a:endParaRPr lang="en-US" dirty="0"/>
          </a:p>
          <a:p>
            <a:pPr lvl="1"/>
            <a:r>
              <a:rPr lang="en-US" b="1" dirty="0"/>
              <a:t>Officiating Wrestling</a:t>
            </a:r>
            <a:r>
              <a:rPr lang="en-US" dirty="0"/>
              <a:t> </a:t>
            </a:r>
          </a:p>
          <a:p>
            <a:pPr lvl="1"/>
            <a:r>
              <a:rPr lang="en-US" b="1" dirty="0"/>
              <a:t>Officiating Basketball</a:t>
            </a:r>
          </a:p>
          <a:p>
            <a:pPr lvl="1"/>
            <a:r>
              <a:rPr lang="en-US" b="1" dirty="0"/>
              <a:t>Umpiring Softball</a:t>
            </a:r>
          </a:p>
          <a:p>
            <a:pPr lvl="1"/>
            <a:r>
              <a:rPr lang="en-US" b="1" dirty="0"/>
              <a:t>Officiating Volleyball – </a:t>
            </a:r>
            <a:r>
              <a:rPr lang="en-US" dirty="0"/>
              <a:t>Ball Handling</a:t>
            </a:r>
          </a:p>
        </p:txBody>
      </p:sp>
      <p:sp>
        <p:nvSpPr>
          <p:cNvPr id="7" name="Content Placeholder 6">
            <a:extLst>
              <a:ext uri="{FF2B5EF4-FFF2-40B4-BE49-F238E27FC236}">
                <a16:creationId xmlns="" xmlns:a16="http://schemas.microsoft.com/office/drawing/2014/main" id="{8580F39B-5A04-4083-9245-BB88B8958E5B}"/>
              </a:ext>
            </a:extLst>
          </p:cNvPr>
          <p:cNvSpPr>
            <a:spLocks noGrp="1"/>
          </p:cNvSpPr>
          <p:nvPr>
            <p:ph sz="half" idx="2"/>
          </p:nvPr>
        </p:nvSpPr>
        <p:spPr/>
        <p:txBody>
          <a:bodyPr/>
          <a:lstStyle/>
          <a:p>
            <a:r>
              <a:rPr lang="en-US" b="1" u="sng" dirty="0">
                <a:solidFill>
                  <a:schemeClr val="accent2"/>
                </a:solidFill>
              </a:rPr>
              <a:t>Future Courses</a:t>
            </a:r>
          </a:p>
          <a:p>
            <a:pPr lvl="1"/>
            <a:r>
              <a:rPr lang="en-US" b="1" dirty="0"/>
              <a:t>Officiating Baseball</a:t>
            </a:r>
          </a:p>
          <a:p>
            <a:pPr lvl="1"/>
            <a:r>
              <a:rPr lang="en-US" b="1" dirty="0"/>
              <a:t>Basketball – </a:t>
            </a:r>
            <a:r>
              <a:rPr lang="en-US" dirty="0"/>
              <a:t>Three-Person Mechanics</a:t>
            </a:r>
          </a:p>
          <a:p>
            <a:pPr lvl="1"/>
            <a:r>
              <a:rPr lang="en-US" b="1" dirty="0"/>
              <a:t>Field Hockey</a:t>
            </a:r>
          </a:p>
          <a:p>
            <a:pPr lvl="1"/>
            <a:r>
              <a:rPr lang="en-US" b="1" dirty="0"/>
              <a:t>Track and Field</a:t>
            </a:r>
          </a:p>
          <a:p>
            <a:pPr lvl="1"/>
            <a:r>
              <a:rPr lang="en-US" b="1" dirty="0"/>
              <a:t>Volleyball </a:t>
            </a:r>
            <a:r>
              <a:rPr lang="en-US" dirty="0"/>
              <a:t>– Overlapping</a:t>
            </a:r>
          </a:p>
          <a:p>
            <a:pPr lvl="1"/>
            <a:r>
              <a:rPr lang="en-US" b="1" dirty="0"/>
              <a:t>Softball – </a:t>
            </a:r>
            <a:r>
              <a:rPr lang="en-US" dirty="0"/>
              <a:t>Mechanics</a:t>
            </a:r>
          </a:p>
          <a:p>
            <a:pPr lvl="1"/>
            <a:r>
              <a:rPr lang="en-US" b="1" dirty="0"/>
              <a:t>Communication Among Officials and Coaches</a:t>
            </a:r>
          </a:p>
          <a:p>
            <a:pPr lvl="1"/>
            <a:r>
              <a:rPr lang="en-US" b="1" dirty="0"/>
              <a:t>Soccer - </a:t>
            </a:r>
            <a:r>
              <a:rPr lang="en-US" dirty="0"/>
              <a:t>Offside</a:t>
            </a:r>
          </a:p>
        </p:txBody>
      </p:sp>
      <p:sp>
        <p:nvSpPr>
          <p:cNvPr id="4" name="Footer Placeholder 3">
            <a:extLst>
              <a:ext uri="{FF2B5EF4-FFF2-40B4-BE49-F238E27FC236}">
                <a16:creationId xmlns="" xmlns:a16="http://schemas.microsoft.com/office/drawing/2014/main" id="{A00E9ABB-2587-4614-AA16-5CF916768B1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018291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D12D7A-96F7-4EBD-858A-8B28CA19AEFD}"/>
              </a:ext>
            </a:extLst>
          </p:cNvPr>
          <p:cNvSpPr>
            <a:spLocks noGrp="1"/>
          </p:cNvSpPr>
          <p:nvPr>
            <p:ph type="title"/>
          </p:nvPr>
        </p:nvSpPr>
        <p:spPr/>
        <p:txBody>
          <a:bodyPr/>
          <a:lstStyle/>
          <a:p>
            <a:r>
              <a:rPr lang="en-US" dirty="0"/>
              <a:t>Interscholastic Officiating</a:t>
            </a:r>
            <a:br>
              <a:rPr lang="en-US" dirty="0"/>
            </a:br>
            <a:r>
              <a:rPr lang="en-US" dirty="0"/>
              <a:t>www.nfhslearn.com</a:t>
            </a:r>
          </a:p>
        </p:txBody>
      </p:sp>
      <p:sp>
        <p:nvSpPr>
          <p:cNvPr id="3" name="Content Placeholder 2">
            <a:extLst>
              <a:ext uri="{FF2B5EF4-FFF2-40B4-BE49-F238E27FC236}">
                <a16:creationId xmlns="" xmlns:a16="http://schemas.microsoft.com/office/drawing/2014/main" id="{78F6E297-C074-4B6B-9FB5-0ABC1B379250}"/>
              </a:ext>
            </a:extLst>
          </p:cNvPr>
          <p:cNvSpPr>
            <a:spLocks noGrp="1"/>
          </p:cNvSpPr>
          <p:nvPr>
            <p:ph idx="1"/>
          </p:nvPr>
        </p:nvSpPr>
        <p:spPr>
          <a:xfrm>
            <a:off x="5600700" y="1989139"/>
            <a:ext cx="6366934" cy="4338637"/>
          </a:xfrm>
        </p:spPr>
        <p:txBody>
          <a:bodyPr/>
          <a:lstStyle/>
          <a:p>
            <a:pPr marL="285750" indent="-285750">
              <a:buFont typeface="Arial" panose="020B0604020202020204" pitchFamily="34" charset="0"/>
              <a:buChar char="•"/>
            </a:pPr>
            <a:r>
              <a:rPr lang="en-US" sz="2200" dirty="0">
                <a:cs typeface="Arial" charset="0"/>
              </a:rPr>
              <a:t>Introduction to skills and concepts used as an official</a:t>
            </a:r>
          </a:p>
          <a:p>
            <a:pPr marL="285750" indent="-285750">
              <a:buFont typeface="Arial" panose="020B0604020202020204" pitchFamily="34" charset="0"/>
              <a:buChar char="•"/>
            </a:pPr>
            <a:r>
              <a:rPr lang="en-US" sz="2200" dirty="0">
                <a:cs typeface="Arial" charset="0"/>
              </a:rPr>
              <a:t>Ideal for new officials or those in first few years </a:t>
            </a:r>
            <a:br>
              <a:rPr lang="en-US" sz="2200" dirty="0">
                <a:cs typeface="Arial" charset="0"/>
              </a:rPr>
            </a:br>
            <a:r>
              <a:rPr lang="en-US" sz="2200" dirty="0">
                <a:cs typeface="Arial" charset="0"/>
              </a:rPr>
              <a:t>of officiating</a:t>
            </a:r>
          </a:p>
          <a:p>
            <a:pPr marL="285750" indent="-285750">
              <a:buFont typeface="Arial" panose="020B0604020202020204" pitchFamily="34" charset="0"/>
              <a:buChar char="•"/>
            </a:pPr>
            <a:r>
              <a:rPr lang="en-US" sz="2200" dirty="0">
                <a:cs typeface="Arial" charset="0"/>
              </a:rPr>
              <a:t>30-45 minutes to complete</a:t>
            </a:r>
          </a:p>
          <a:p>
            <a:pPr marL="285750" indent="-285750">
              <a:buFont typeface="Arial" panose="020B0604020202020204" pitchFamily="34" charset="0"/>
              <a:buChar char="•"/>
            </a:pPr>
            <a:r>
              <a:rPr lang="en-US" sz="2200" dirty="0">
                <a:cs typeface="Arial" charset="0"/>
              </a:rPr>
              <a:t>Topics include: basics of becoming and staying an official, science of officiating, art of officiating, how to combine these skills for successful officiating</a:t>
            </a:r>
          </a:p>
          <a:p>
            <a:pPr marL="285750" indent="-285750">
              <a:buFont typeface="Arial" panose="020B0604020202020204" pitchFamily="34" charset="0"/>
              <a:buChar char="•"/>
            </a:pPr>
            <a:r>
              <a:rPr lang="en-US" sz="2200" dirty="0">
                <a:cs typeface="Arial" charset="0"/>
              </a:rPr>
              <a:t>Course is </a:t>
            </a:r>
            <a:r>
              <a:rPr lang="en-US" sz="2200" b="1" dirty="0">
                <a:cs typeface="Arial" charset="0"/>
              </a:rPr>
              <a:t>FREE</a:t>
            </a:r>
            <a:r>
              <a:rPr lang="en-US" sz="2200" dirty="0">
                <a:cs typeface="Arial" charset="0"/>
              </a:rPr>
              <a:t> to any </a:t>
            </a:r>
            <a:r>
              <a:rPr lang="en-US" sz="2200" b="1" dirty="0">
                <a:cs typeface="Arial" charset="0"/>
              </a:rPr>
              <a:t>NFHS Officials Association member</a:t>
            </a:r>
          </a:p>
          <a:p>
            <a:pPr marL="285750" indent="-285750">
              <a:buFont typeface="Arial" panose="020B0604020202020204" pitchFamily="34" charset="0"/>
              <a:buChar char="•"/>
            </a:pPr>
            <a:r>
              <a:rPr lang="en-US" sz="2200" dirty="0">
                <a:cs typeface="Arial" charset="0"/>
              </a:rPr>
              <a:t>Non-members course is $20</a:t>
            </a:r>
          </a:p>
          <a:p>
            <a:pPr marL="285750" indent="-285750">
              <a:buFont typeface="Arial" panose="020B0604020202020204" pitchFamily="34" charset="0"/>
              <a:buChar char="•"/>
            </a:pPr>
            <a:r>
              <a:rPr lang="en-US" sz="2200" dirty="0">
                <a:cs typeface="Arial" charset="0"/>
              </a:rPr>
              <a:t>API  available to state associations to collect results</a:t>
            </a:r>
          </a:p>
        </p:txBody>
      </p:sp>
      <p:sp>
        <p:nvSpPr>
          <p:cNvPr id="4" name="Footer Placeholder 3">
            <a:extLst>
              <a:ext uri="{FF2B5EF4-FFF2-40B4-BE49-F238E27FC236}">
                <a16:creationId xmlns="" xmlns:a16="http://schemas.microsoft.com/office/drawing/2014/main" id="{C7FD79E6-7E59-4D02-9B0A-62FB1397D47A}"/>
              </a:ext>
            </a:extLst>
          </p:cNvPr>
          <p:cNvSpPr>
            <a:spLocks noGrp="1"/>
          </p:cNvSpPr>
          <p:nvPr>
            <p:ph type="ftr" sz="quarter" idx="11"/>
          </p:nvPr>
        </p:nvSpPr>
        <p:spPr/>
        <p:txBody>
          <a:bodyPr/>
          <a:lstStyle/>
          <a:p>
            <a:pPr>
              <a:defRPr/>
            </a:pPr>
            <a:r>
              <a:rPr lang="en-US"/>
              <a:t>www.nfhs.org</a:t>
            </a:r>
          </a:p>
        </p:txBody>
      </p:sp>
      <p:pic>
        <p:nvPicPr>
          <p:cNvPr id="5" name="Picture 2" descr="Picture3">
            <a:extLst>
              <a:ext uri="{FF2B5EF4-FFF2-40B4-BE49-F238E27FC236}">
                <a16:creationId xmlns="" xmlns:a16="http://schemas.microsoft.com/office/drawing/2014/main" id="{F6D85B41-59E5-489B-A656-9AEA185F2E6E}"/>
              </a:ext>
            </a:extLst>
          </p:cNvPr>
          <p:cNvPicPr>
            <a:picLocks noChangeAspect="1" noChangeArrowheads="1"/>
          </p:cNvPicPr>
          <p:nvPr/>
        </p:nvPicPr>
        <p:blipFill>
          <a:blip r:embed="rId3" cstate="print"/>
          <a:srcRect/>
          <a:stretch>
            <a:fillRect/>
          </a:stretch>
        </p:blipFill>
        <p:spPr bwMode="auto">
          <a:xfrm>
            <a:off x="1057275" y="1989139"/>
            <a:ext cx="4280615" cy="3649661"/>
          </a:xfrm>
          <a:prstGeom prst="rect">
            <a:avLst/>
          </a:prstGeom>
          <a:noFill/>
          <a:ln w="9525">
            <a:noFill/>
            <a:miter lim="800000"/>
            <a:headEnd/>
            <a:tailEnd/>
          </a:ln>
        </p:spPr>
      </p:pic>
    </p:spTree>
    <p:extLst>
      <p:ext uri="{BB962C8B-B14F-4D97-AF65-F5344CB8AC3E}">
        <p14:creationId xmlns:p14="http://schemas.microsoft.com/office/powerpoint/2010/main" val="199819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E12A21F-C991-4852-A763-28CB44016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7999"/>
          </a:xfrm>
          <a:prstGeom prst="rect">
            <a:avLst/>
          </a:prstGeom>
        </p:spPr>
      </p:pic>
    </p:spTree>
    <p:extLst>
      <p:ext uri="{BB962C8B-B14F-4D97-AF65-F5344CB8AC3E}">
        <p14:creationId xmlns:p14="http://schemas.microsoft.com/office/powerpoint/2010/main" val="1737327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E9F855-B0D2-4C8E-983A-E33A9DD77651}"/>
              </a:ext>
            </a:extLst>
          </p:cNvPr>
          <p:cNvSpPr>
            <a:spLocks noGrp="1"/>
          </p:cNvSpPr>
          <p:nvPr>
            <p:ph type="title"/>
          </p:nvPr>
        </p:nvSpPr>
        <p:spPr/>
        <p:txBody>
          <a:bodyPr/>
          <a:lstStyle/>
          <a:p>
            <a:r>
              <a:rPr lang="en-US" dirty="0"/>
              <a:t>NFHS Officials Association Central Hub</a:t>
            </a:r>
          </a:p>
        </p:txBody>
      </p:sp>
      <p:sp>
        <p:nvSpPr>
          <p:cNvPr id="3" name="Content Placeholder 2">
            <a:extLst>
              <a:ext uri="{FF2B5EF4-FFF2-40B4-BE49-F238E27FC236}">
                <a16:creationId xmlns="" xmlns:a16="http://schemas.microsoft.com/office/drawing/2014/main" id="{63693369-13D2-4F2B-8A3F-C1CE66DADC3B}"/>
              </a:ext>
            </a:extLst>
          </p:cNvPr>
          <p:cNvSpPr>
            <a:spLocks noGrp="1"/>
          </p:cNvSpPr>
          <p:nvPr>
            <p:ph idx="1"/>
          </p:nvPr>
        </p:nvSpPr>
        <p:spPr>
          <a:xfrm>
            <a:off x="1940985" y="1989139"/>
            <a:ext cx="5209115" cy="4338637"/>
          </a:xfrm>
        </p:spPr>
        <p:txBody>
          <a:bodyPr/>
          <a:lstStyle/>
          <a:p>
            <a:r>
              <a:rPr lang="en-US" dirty="0"/>
              <a:t>Contains:</a:t>
            </a:r>
          </a:p>
          <a:p>
            <a:pPr lvl="1"/>
            <a:r>
              <a:rPr lang="en-US" dirty="0"/>
              <a:t>Sport information</a:t>
            </a:r>
          </a:p>
          <a:p>
            <a:pPr lvl="1"/>
            <a:r>
              <a:rPr lang="en-US" dirty="0"/>
              <a:t>Rules information</a:t>
            </a:r>
          </a:p>
          <a:p>
            <a:pPr lvl="1"/>
            <a:r>
              <a:rPr lang="en-US" dirty="0"/>
              <a:t>Rules library</a:t>
            </a:r>
          </a:p>
          <a:p>
            <a:pPr lvl="1"/>
            <a:r>
              <a:rPr lang="en-US" dirty="0"/>
              <a:t>Searchable rules book</a:t>
            </a:r>
          </a:p>
          <a:p>
            <a:pPr lvl="1"/>
            <a:r>
              <a:rPr lang="en-US" dirty="0"/>
              <a:t>Video content on officiating sport, competition situations and interpretations</a:t>
            </a:r>
          </a:p>
        </p:txBody>
      </p:sp>
      <p:sp>
        <p:nvSpPr>
          <p:cNvPr id="4" name="Footer Placeholder 3">
            <a:extLst>
              <a:ext uri="{FF2B5EF4-FFF2-40B4-BE49-F238E27FC236}">
                <a16:creationId xmlns="" xmlns:a16="http://schemas.microsoft.com/office/drawing/2014/main" id="{D4E581BC-C389-46D0-916F-E29BBCF2E735}"/>
              </a:ext>
            </a:extLst>
          </p:cNvPr>
          <p:cNvSpPr>
            <a:spLocks noGrp="1"/>
          </p:cNvSpPr>
          <p:nvPr>
            <p:ph type="ftr" sz="quarter" idx="11"/>
          </p:nvPr>
        </p:nvSpPr>
        <p:spPr/>
        <p:txBody>
          <a:bodyPr/>
          <a:lstStyle/>
          <a:p>
            <a:r>
              <a:rPr lang="en-US"/>
              <a:t>www.nfhs.org</a:t>
            </a:r>
          </a:p>
        </p:txBody>
      </p:sp>
      <p:pic>
        <p:nvPicPr>
          <p:cNvPr id="6" name="Picture 5" descr="C:\Users\smona\Desktop\Untitled.jpg">
            <a:extLst>
              <a:ext uri="{FF2B5EF4-FFF2-40B4-BE49-F238E27FC236}">
                <a16:creationId xmlns="" xmlns:a16="http://schemas.microsoft.com/office/drawing/2014/main" id="{5251851E-8F95-44DB-988C-6189EA396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353300" y="1989138"/>
            <a:ext cx="4737101" cy="4342343"/>
          </a:xfrm>
          <a:prstGeom prst="rect">
            <a:avLst/>
          </a:prstGeom>
        </p:spPr>
      </p:pic>
      <p:sp>
        <p:nvSpPr>
          <p:cNvPr id="7" name="TextBox 6">
            <a:extLst>
              <a:ext uri="{FF2B5EF4-FFF2-40B4-BE49-F238E27FC236}">
                <a16:creationId xmlns="" xmlns:a16="http://schemas.microsoft.com/office/drawing/2014/main" id="{DB0BDAE4-2B00-4362-963D-BF2A80A8385B}"/>
              </a:ext>
            </a:extLst>
          </p:cNvPr>
          <p:cNvSpPr txBox="1"/>
          <p:nvPr/>
        </p:nvSpPr>
        <p:spPr>
          <a:xfrm>
            <a:off x="1991785" y="1394644"/>
            <a:ext cx="7543216" cy="369332"/>
          </a:xfrm>
          <a:prstGeom prst="rect">
            <a:avLst/>
          </a:prstGeom>
          <a:noFill/>
        </p:spPr>
        <p:txBody>
          <a:bodyPr wrap="square" rtlCol="0">
            <a:spAutoFit/>
          </a:bodyPr>
          <a:lstStyle/>
          <a:p>
            <a:r>
              <a:rPr lang="en-US" dirty="0"/>
              <a:t>https://nfhs-fieldhockey.arbitersports.com/front/105408/Site</a:t>
            </a:r>
          </a:p>
        </p:txBody>
      </p:sp>
    </p:spTree>
    <p:extLst>
      <p:ext uri="{BB962C8B-B14F-4D97-AF65-F5344CB8AC3E}">
        <p14:creationId xmlns:p14="http://schemas.microsoft.com/office/powerpoint/2010/main" val="3524210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F955B1-FBB4-4D91-B195-C74876297E45}"/>
              </a:ext>
            </a:extLst>
          </p:cNvPr>
          <p:cNvSpPr>
            <a:spLocks noGrp="1"/>
          </p:cNvSpPr>
          <p:nvPr>
            <p:ph type="title"/>
          </p:nvPr>
        </p:nvSpPr>
        <p:spPr/>
        <p:txBody>
          <a:bodyPr/>
          <a:lstStyle/>
          <a:p>
            <a:r>
              <a:rPr lang="en-US" dirty="0"/>
              <a:t> NFHS Learning Center</a:t>
            </a:r>
          </a:p>
        </p:txBody>
      </p:sp>
      <p:sp>
        <p:nvSpPr>
          <p:cNvPr id="3" name="Text Placeholder 2">
            <a:extLst>
              <a:ext uri="{FF2B5EF4-FFF2-40B4-BE49-F238E27FC236}">
                <a16:creationId xmlns="" xmlns:a16="http://schemas.microsoft.com/office/drawing/2014/main" id="{05434E89-B401-4654-B23C-BD142FC90BE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90777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32E210-1D5F-4335-B9C4-24192D2D8F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72200" y="2724129"/>
            <a:ext cx="5871634" cy="3641748"/>
          </a:xfrm>
          <a:prstGeom prst="rect">
            <a:avLst/>
          </a:prstGeom>
        </p:spPr>
      </p:pic>
      <p:sp>
        <p:nvSpPr>
          <p:cNvPr id="2" name="Title 1">
            <a:extLst>
              <a:ext uri="{FF2B5EF4-FFF2-40B4-BE49-F238E27FC236}">
                <a16:creationId xmlns="" xmlns:a16="http://schemas.microsoft.com/office/drawing/2014/main" id="{112C879C-ADD6-42FE-BF8D-E3AF1EF632D5}"/>
              </a:ext>
            </a:extLst>
          </p:cNvPr>
          <p:cNvSpPr>
            <a:spLocks noGrp="1"/>
          </p:cNvSpPr>
          <p:nvPr>
            <p:ph type="title"/>
          </p:nvPr>
        </p:nvSpPr>
        <p:spPr/>
        <p:txBody>
          <a:bodyPr/>
          <a:lstStyle/>
          <a:p>
            <a:r>
              <a:rPr lang="en-US" dirty="0" err="1"/>
              <a:t>Nfhs</a:t>
            </a:r>
            <a:r>
              <a:rPr lang="en-US" dirty="0"/>
              <a:t> learning center</a:t>
            </a:r>
            <a:br>
              <a:rPr lang="en-US" dirty="0"/>
            </a:br>
            <a:r>
              <a:rPr lang="en-US" dirty="0"/>
              <a:t>www.nfhslearn.com</a:t>
            </a:r>
          </a:p>
        </p:txBody>
      </p:sp>
      <p:sp>
        <p:nvSpPr>
          <p:cNvPr id="3" name="Content Placeholder 2">
            <a:extLst>
              <a:ext uri="{FF2B5EF4-FFF2-40B4-BE49-F238E27FC236}">
                <a16:creationId xmlns="" xmlns:a16="http://schemas.microsoft.com/office/drawing/2014/main" id="{38F4B1C1-E2AA-489E-B647-421E9F94E71D}"/>
              </a:ext>
            </a:extLst>
          </p:cNvPr>
          <p:cNvSpPr>
            <a:spLocks noGrp="1"/>
          </p:cNvSpPr>
          <p:nvPr>
            <p:ph idx="1"/>
          </p:nvPr>
        </p:nvSpPr>
        <p:spPr/>
        <p:txBody>
          <a:bodyPr/>
          <a:lstStyle/>
          <a:p>
            <a:r>
              <a:rPr lang="en-US" dirty="0"/>
              <a:t>Over 1.6 Million courses delivered in 2018</a:t>
            </a:r>
          </a:p>
          <a:p>
            <a:r>
              <a:rPr lang="en-US" dirty="0"/>
              <a:t>Over 8.2 Million courses since 2007 launch</a:t>
            </a:r>
          </a:p>
          <a:p>
            <a:r>
              <a:rPr lang="en-US" dirty="0"/>
              <a:t>Over 70 courses available</a:t>
            </a:r>
          </a:p>
          <a:p>
            <a:r>
              <a:rPr lang="en-US" dirty="0"/>
              <a:t>Over 35 at No Cost!</a:t>
            </a:r>
          </a:p>
        </p:txBody>
      </p:sp>
      <p:sp>
        <p:nvSpPr>
          <p:cNvPr id="4" name="Footer Placeholder 3">
            <a:extLst>
              <a:ext uri="{FF2B5EF4-FFF2-40B4-BE49-F238E27FC236}">
                <a16:creationId xmlns="" xmlns:a16="http://schemas.microsoft.com/office/drawing/2014/main" id="{57406ABF-D570-4B31-BDEF-6DBE50C553D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405109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398D230-7C8B-49F5-BDE5-6243A4C5B7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6829" y="2616200"/>
            <a:ext cx="5714120" cy="3908424"/>
          </a:xfrm>
          <a:prstGeom prst="rect">
            <a:avLst/>
          </a:prstGeom>
        </p:spPr>
      </p:pic>
      <p:sp>
        <p:nvSpPr>
          <p:cNvPr id="2" name="Title 1">
            <a:extLst>
              <a:ext uri="{FF2B5EF4-FFF2-40B4-BE49-F238E27FC236}">
                <a16:creationId xmlns="" xmlns:a16="http://schemas.microsoft.com/office/drawing/2014/main" id="{43A8A0D9-1E77-4EDD-8F71-03F1BF30FDA1}"/>
              </a:ext>
            </a:extLst>
          </p:cNvPr>
          <p:cNvSpPr>
            <a:spLocks noGrp="1"/>
          </p:cNvSpPr>
          <p:nvPr>
            <p:ph type="title"/>
          </p:nvPr>
        </p:nvSpPr>
        <p:spPr/>
        <p:txBody>
          <a:bodyPr/>
          <a:lstStyle/>
          <a:p>
            <a:r>
              <a:rPr lang="en-US" dirty="0"/>
              <a:t>www.nfhslearn.com</a:t>
            </a:r>
          </a:p>
        </p:txBody>
      </p:sp>
      <p:sp>
        <p:nvSpPr>
          <p:cNvPr id="3" name="Content Placeholder 2">
            <a:extLst>
              <a:ext uri="{FF2B5EF4-FFF2-40B4-BE49-F238E27FC236}">
                <a16:creationId xmlns="" xmlns:a16="http://schemas.microsoft.com/office/drawing/2014/main" id="{61B3195C-7E63-4E12-A9C9-1D88647BE030}"/>
              </a:ext>
            </a:extLst>
          </p:cNvPr>
          <p:cNvSpPr>
            <a:spLocks noGrp="1"/>
          </p:cNvSpPr>
          <p:nvPr>
            <p:ph idx="1"/>
          </p:nvPr>
        </p:nvSpPr>
        <p:spPr/>
        <p:txBody>
          <a:bodyPr/>
          <a:lstStyle/>
          <a:p>
            <a:r>
              <a:rPr lang="en-US" dirty="0"/>
              <a:t>FREE courses include:</a:t>
            </a:r>
          </a:p>
          <a:p>
            <a:pPr lvl="1"/>
            <a:r>
              <a:rPr lang="en-US" dirty="0"/>
              <a:t>Bullying, Hazing and Inappropriate Behaviors</a:t>
            </a:r>
          </a:p>
          <a:p>
            <a:pPr lvl="1"/>
            <a:r>
              <a:rPr lang="en-US" dirty="0"/>
              <a:t>Student Mental Health and Suicide Prevention</a:t>
            </a:r>
          </a:p>
          <a:p>
            <a:pPr lvl="1"/>
            <a:r>
              <a:rPr lang="en-US" dirty="0"/>
              <a:t>Understanding Copyright and Compliance</a:t>
            </a:r>
          </a:p>
          <a:p>
            <a:pPr lvl="1"/>
            <a:r>
              <a:rPr lang="en-US" dirty="0"/>
              <a:t>Protecting Students from Abuse</a:t>
            </a:r>
          </a:p>
          <a:p>
            <a:pPr lvl="1"/>
            <a:r>
              <a:rPr lang="en-US" dirty="0"/>
              <a:t>Hazing Prevention for Students</a:t>
            </a:r>
          </a:p>
          <a:p>
            <a:pPr lvl="1"/>
            <a:r>
              <a:rPr lang="en-US" dirty="0"/>
              <a:t>Coaching Unified Sports</a:t>
            </a:r>
          </a:p>
          <a:p>
            <a:pPr lvl="1"/>
            <a:r>
              <a:rPr lang="en-US" dirty="0"/>
              <a:t>ACL Injury Prevention</a:t>
            </a:r>
          </a:p>
          <a:p>
            <a:pPr lvl="1"/>
            <a:r>
              <a:rPr lang="en-US" dirty="0"/>
              <a:t>Sportsmanship</a:t>
            </a:r>
          </a:p>
          <a:p>
            <a:pPr lvl="1"/>
            <a:r>
              <a:rPr lang="en-US" dirty="0"/>
              <a:t>And many more</a:t>
            </a:r>
          </a:p>
        </p:txBody>
      </p:sp>
      <p:sp>
        <p:nvSpPr>
          <p:cNvPr id="4" name="Footer Placeholder 3">
            <a:extLst>
              <a:ext uri="{FF2B5EF4-FFF2-40B4-BE49-F238E27FC236}">
                <a16:creationId xmlns="" xmlns:a16="http://schemas.microsoft.com/office/drawing/2014/main" id="{464B33DE-BB21-4280-A91A-03AB3A982F2C}"/>
              </a:ext>
            </a:extLst>
          </p:cNvPr>
          <p:cNvSpPr>
            <a:spLocks noGrp="1"/>
          </p:cNvSpPr>
          <p:nvPr>
            <p:ph type="ftr" sz="quarter" idx="11"/>
          </p:nvPr>
        </p:nvSpPr>
        <p:spPr/>
        <p:txBody>
          <a:bodyPr/>
          <a:lstStyle/>
          <a:p>
            <a:r>
              <a:rPr lang="en-US"/>
              <a:t>www.nfhs.org</a:t>
            </a:r>
          </a:p>
        </p:txBody>
      </p:sp>
    </p:spTree>
    <p:extLst>
      <p:ext uri="{BB962C8B-B14F-4D97-AF65-F5344CB8AC3E}">
        <p14:creationId xmlns:p14="http://schemas.microsoft.com/office/powerpoint/2010/main" val="609665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a:extLst>
              <a:ext uri="{28A0092B-C50C-407E-A947-70E740481C1C}">
                <a14:useLocalDpi xmlns:a14="http://schemas.microsoft.com/office/drawing/2010/main" val="0"/>
              </a:ext>
            </a:extLst>
          </a:blip>
          <a:srcRect l="789" t="10648" r="2255" b="6976"/>
          <a:stretch>
            <a:fillRect/>
          </a:stretch>
        </p:blipFill>
        <p:spPr bwMode="auto">
          <a:xfrm>
            <a:off x="1676400" y="596239"/>
            <a:ext cx="8839200"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noChangeArrowheads="1"/>
          </p:cNvPicPr>
          <p:nvPr/>
        </p:nvPicPr>
        <p:blipFill>
          <a:blip r:embed="rId4">
            <a:extLst>
              <a:ext uri="{28A0092B-C50C-407E-A947-70E740481C1C}">
                <a14:useLocalDpi xmlns:a14="http://schemas.microsoft.com/office/drawing/2010/main" val="0"/>
              </a:ext>
            </a:extLst>
          </a:blip>
          <a:srcRect l="22220" t="59331" r="27409" b="27596"/>
          <a:stretch>
            <a:fillRect/>
          </a:stretch>
        </p:blipFill>
        <p:spPr bwMode="auto">
          <a:xfrm>
            <a:off x="2971800" y="5791201"/>
            <a:ext cx="5919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710602"/>
            <a:ext cx="91440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noChangeArrowheads="1"/>
          </p:cNvPicPr>
          <p:nvPr/>
        </p:nvPicPr>
        <p:blipFill>
          <a:blip r:embed="rId6">
            <a:extLst>
              <a:ext uri="{28A0092B-C50C-407E-A947-70E740481C1C}">
                <a14:useLocalDpi xmlns:a14="http://schemas.microsoft.com/office/drawing/2010/main" val="0"/>
              </a:ext>
            </a:extLst>
          </a:blip>
          <a:srcRect l="20090" t="26299" r="23587" b="21559"/>
          <a:stretch>
            <a:fillRect/>
          </a:stretch>
        </p:blipFill>
        <p:spPr bwMode="auto">
          <a:xfrm>
            <a:off x="3344864" y="1689463"/>
            <a:ext cx="5341937"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5"/>
          <p:cNvSpPr txBox="1">
            <a:spLocks noChangeArrowheads="1"/>
          </p:cNvSpPr>
          <p:nvPr/>
        </p:nvSpPr>
        <p:spPr bwMode="auto">
          <a:xfrm>
            <a:off x="1524000" y="1"/>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C00000"/>
                </a:solidFill>
                <a:latin typeface="Arial" panose="020B0604020202020204" pitchFamily="34" charset="0"/>
              </a:rPr>
              <a:t>Coaching Swimming</a:t>
            </a:r>
          </a:p>
        </p:txBody>
      </p:sp>
      <p:sp>
        <p:nvSpPr>
          <p:cNvPr id="2" name="Rounded Rectangle 1"/>
          <p:cNvSpPr/>
          <p:nvPr/>
        </p:nvSpPr>
        <p:spPr>
          <a:xfrm rot="19848501">
            <a:off x="1984375" y="1298938"/>
            <a:ext cx="3371850" cy="615950"/>
          </a:xfrm>
          <a:prstGeom prst="roundRect">
            <a:avLst/>
          </a:prstGeom>
          <a:effectLst/>
        </p:spPr>
        <p:style>
          <a:lnRef idx="3">
            <a:schemeClr val="lt1"/>
          </a:lnRef>
          <a:fillRef idx="1">
            <a:schemeClr val="accent1"/>
          </a:fillRef>
          <a:effectRef idx="1">
            <a:schemeClr val="accent1"/>
          </a:effectRef>
          <a:fontRef idx="minor">
            <a:schemeClr val="lt1"/>
          </a:fontRef>
        </p:style>
        <p:txBody>
          <a:bodyPr anchor="ctr"/>
          <a:lstStyle/>
          <a:p>
            <a:pPr algn="ctr">
              <a:defRPr/>
            </a:pPr>
            <a:r>
              <a:rPr lang="en-US" sz="2000" b="1" dirty="0">
                <a:latin typeface="Arial Black" panose="020B0A04020102020204" pitchFamily="34" charset="0"/>
              </a:rPr>
              <a:t>Developed with NISCA</a:t>
            </a:r>
          </a:p>
        </p:txBody>
      </p:sp>
    </p:spTree>
    <p:extLst>
      <p:ext uri="{BB962C8B-B14F-4D97-AF65-F5344CB8AC3E}">
        <p14:creationId xmlns:p14="http://schemas.microsoft.com/office/powerpoint/2010/main" val="12339772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
            <a:extLst>
              <a:ext uri="{FF2B5EF4-FFF2-40B4-BE49-F238E27FC236}">
                <a16:creationId xmlns="" xmlns:a16="http://schemas.microsoft.com/office/drawing/2014/main" id="{21055776-348E-44A0-893F-A9ABF2885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843" b="24574"/>
          <a:stretch/>
        </p:blipFill>
        <p:spPr bwMode="auto">
          <a:xfrm>
            <a:off x="0" y="2"/>
            <a:ext cx="12192000" cy="3623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7" name="Rectangle 7">
            <a:extLst>
              <a:ext uri="{FF2B5EF4-FFF2-40B4-BE49-F238E27FC236}">
                <a16:creationId xmlns="" xmlns:a16="http://schemas.microsoft.com/office/drawing/2014/main" id="{5EDA05F9-D704-4E1B-AB85-236DE943EAFE}"/>
              </a:ext>
            </a:extLst>
          </p:cNvPr>
          <p:cNvSpPr>
            <a:spLocks noChangeArrowheads="1"/>
          </p:cNvSpPr>
          <p:nvPr/>
        </p:nvSpPr>
        <p:spPr bwMode="auto">
          <a:xfrm>
            <a:off x="0" y="995066"/>
            <a:ext cx="12205065" cy="1709852"/>
          </a:xfrm>
          <a:prstGeom prst="rect">
            <a:avLst/>
          </a:prstGeom>
          <a:solidFill>
            <a:srgbClr val="FFFFFF">
              <a:alpha val="72000"/>
            </a:srgbClr>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dirty="0"/>
          </a:p>
        </p:txBody>
      </p:sp>
      <p:sp>
        <p:nvSpPr>
          <p:cNvPr id="18" name="Text Box 10">
            <a:extLst>
              <a:ext uri="{FF2B5EF4-FFF2-40B4-BE49-F238E27FC236}">
                <a16:creationId xmlns="" xmlns:a16="http://schemas.microsoft.com/office/drawing/2014/main" id="{BCAD9964-1744-4E14-8D2D-4FDDC2293010}"/>
              </a:ext>
            </a:extLst>
          </p:cNvPr>
          <p:cNvSpPr txBox="1">
            <a:spLocks noChangeArrowheads="1"/>
          </p:cNvSpPr>
          <p:nvPr/>
        </p:nvSpPr>
        <p:spPr bwMode="auto">
          <a:xfrm>
            <a:off x="6417755" y="1230380"/>
            <a:ext cx="4676682"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a:lnSpc>
                <a:spcPct val="85000"/>
              </a:lnSpc>
            </a:pPr>
            <a:r>
              <a:rPr lang="en-US" sz="4400" b="1" kern="1400" dirty="0">
                <a:solidFill>
                  <a:srgbClr val="004F94"/>
                </a:solidFill>
                <a:latin typeface="+mj-lt"/>
              </a:rPr>
              <a:t>Officiating Swimming &amp; Diving</a:t>
            </a:r>
            <a:endParaRPr lang="en-US" sz="4400" b="1" kern="1400" dirty="0">
              <a:solidFill>
                <a:srgbClr val="0000CC"/>
              </a:solidFill>
              <a:latin typeface="Titillium" panose="00000500000000000000" pitchFamily="50" charset="0"/>
            </a:endParaRPr>
          </a:p>
        </p:txBody>
      </p:sp>
      <p:sp>
        <p:nvSpPr>
          <p:cNvPr id="19" name="Text Box 13">
            <a:extLst>
              <a:ext uri="{FF2B5EF4-FFF2-40B4-BE49-F238E27FC236}">
                <a16:creationId xmlns="" xmlns:a16="http://schemas.microsoft.com/office/drawing/2014/main" id="{2CF57C84-65CF-4186-AC80-D5D4E208AA02}"/>
              </a:ext>
            </a:extLst>
          </p:cNvPr>
          <p:cNvSpPr txBox="1">
            <a:spLocks noChangeArrowheads="1"/>
          </p:cNvSpPr>
          <p:nvPr/>
        </p:nvSpPr>
        <p:spPr bwMode="auto">
          <a:xfrm>
            <a:off x="7353283" y="4145858"/>
            <a:ext cx="4168906" cy="182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indent="-137160">
              <a:lnSpc>
                <a:spcPct val="119000"/>
              </a:lnSpc>
              <a:spcAft>
                <a:spcPts val="300"/>
              </a:spcAft>
              <a:buFontTx/>
              <a:buChar char="-"/>
            </a:pPr>
            <a:r>
              <a:rPr lang="en-US" sz="1600" kern="1400" dirty="0">
                <a:solidFill>
                  <a:srgbClr val="003798"/>
                </a:solidFill>
                <a:latin typeface="+mj-lt"/>
              </a:rPr>
              <a:t>Elements of Professional Development </a:t>
            </a:r>
          </a:p>
          <a:p>
            <a:pPr marL="285750" indent="-137160">
              <a:lnSpc>
                <a:spcPct val="119000"/>
              </a:lnSpc>
              <a:spcAft>
                <a:spcPts val="300"/>
              </a:spcAft>
              <a:buFontTx/>
              <a:buChar char="-"/>
            </a:pPr>
            <a:r>
              <a:rPr lang="en-US" sz="1600" kern="1400" dirty="0">
                <a:solidFill>
                  <a:srgbClr val="003798"/>
                </a:solidFill>
                <a:latin typeface="+mj-lt"/>
              </a:rPr>
              <a:t>Officiating Swimming </a:t>
            </a:r>
          </a:p>
          <a:p>
            <a:pPr marL="285750" indent="-137160">
              <a:lnSpc>
                <a:spcPct val="119000"/>
              </a:lnSpc>
              <a:spcAft>
                <a:spcPts val="300"/>
              </a:spcAft>
              <a:buFontTx/>
              <a:buChar char="-"/>
            </a:pPr>
            <a:r>
              <a:rPr lang="en-US" sz="1600" kern="1400" dirty="0">
                <a:solidFill>
                  <a:srgbClr val="003798"/>
                </a:solidFill>
                <a:latin typeface="+mj-lt"/>
              </a:rPr>
              <a:t>Officiating Diving </a:t>
            </a:r>
          </a:p>
          <a:p>
            <a:pPr marL="285750" indent="-137160">
              <a:lnSpc>
                <a:spcPct val="119000"/>
              </a:lnSpc>
              <a:spcAft>
                <a:spcPts val="300"/>
              </a:spcAft>
              <a:buFontTx/>
              <a:buChar char="-"/>
            </a:pPr>
            <a:r>
              <a:rPr lang="en-US" sz="1600" kern="1400" dirty="0">
                <a:solidFill>
                  <a:srgbClr val="003798"/>
                </a:solidFill>
                <a:latin typeface="+mj-lt"/>
              </a:rPr>
              <a:t>Judging Practicum </a:t>
            </a:r>
            <a:endParaRPr lang="en-US" altLang="en-US" sz="1400" kern="1400" dirty="0">
              <a:solidFill>
                <a:srgbClr val="003798"/>
              </a:solidFill>
            </a:endParaRPr>
          </a:p>
          <a:p>
            <a:pPr marL="285750" indent="-137160">
              <a:lnSpc>
                <a:spcPct val="119000"/>
              </a:lnSpc>
              <a:spcAft>
                <a:spcPts val="300"/>
              </a:spcAft>
              <a:buFont typeface="Titillium" panose="00000500000000000000" pitchFamily="50" charset="0"/>
              <a:buChar char="-"/>
            </a:pPr>
            <a:endParaRPr lang="en-US" sz="1600" kern="1400" dirty="0">
              <a:solidFill>
                <a:srgbClr val="000000"/>
              </a:solidFill>
              <a:latin typeface="+mj-lt"/>
            </a:endParaRPr>
          </a:p>
        </p:txBody>
      </p:sp>
      <p:sp>
        <p:nvSpPr>
          <p:cNvPr id="22" name="Text Box 13">
            <a:extLst>
              <a:ext uri="{FF2B5EF4-FFF2-40B4-BE49-F238E27FC236}">
                <a16:creationId xmlns="" xmlns:a16="http://schemas.microsoft.com/office/drawing/2014/main" id="{599C34E3-D334-466D-87B2-FA1C74C3F223}"/>
              </a:ext>
            </a:extLst>
          </p:cNvPr>
          <p:cNvSpPr txBox="1">
            <a:spLocks noChangeArrowheads="1"/>
          </p:cNvSpPr>
          <p:nvPr/>
        </p:nvSpPr>
        <p:spPr bwMode="auto">
          <a:xfrm>
            <a:off x="1708558" y="4138459"/>
            <a:ext cx="4105276" cy="2530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indent="-137160">
              <a:lnSpc>
                <a:spcPct val="119000"/>
              </a:lnSpc>
              <a:spcAft>
                <a:spcPts val="300"/>
              </a:spcAft>
              <a:buFontTx/>
              <a:buChar char="-"/>
            </a:pPr>
            <a:r>
              <a:rPr lang="en-US" sz="1600" kern="1400" dirty="0">
                <a:solidFill>
                  <a:srgbClr val="003798"/>
                </a:solidFill>
                <a:latin typeface="+mj-lt"/>
              </a:rPr>
              <a:t>Understand the roles of professionalism, rules knowledge, and communication and how they help ensure a fair meet. </a:t>
            </a:r>
          </a:p>
          <a:p>
            <a:pPr marL="285750" indent="-137160">
              <a:lnSpc>
                <a:spcPct val="119000"/>
              </a:lnSpc>
              <a:spcAft>
                <a:spcPts val="300"/>
              </a:spcAft>
              <a:buFontTx/>
              <a:buChar char="-"/>
            </a:pPr>
            <a:r>
              <a:rPr lang="en-US" sz="1600" kern="1400" dirty="0">
                <a:solidFill>
                  <a:srgbClr val="003798"/>
                </a:solidFill>
                <a:latin typeface="+mj-lt"/>
              </a:rPr>
              <a:t>Know how to consistently identify swimming violations in each type of event. </a:t>
            </a:r>
          </a:p>
          <a:p>
            <a:pPr marL="285750" indent="-137160">
              <a:lnSpc>
                <a:spcPct val="119000"/>
              </a:lnSpc>
              <a:spcAft>
                <a:spcPts val="300"/>
              </a:spcAft>
              <a:buFontTx/>
              <a:buChar char="-"/>
            </a:pPr>
            <a:r>
              <a:rPr lang="en-US" sz="1600" kern="1400" dirty="0">
                <a:solidFill>
                  <a:srgbClr val="003798"/>
                </a:solidFill>
                <a:latin typeface="+mj-lt"/>
              </a:rPr>
              <a:t>Learn the elements of a proper dive and how to score dives appropriately.</a:t>
            </a:r>
          </a:p>
        </p:txBody>
      </p:sp>
      <p:pic>
        <p:nvPicPr>
          <p:cNvPr id="23" name="Picture 22">
            <a:extLst>
              <a:ext uri="{FF2B5EF4-FFF2-40B4-BE49-F238E27FC236}">
                <a16:creationId xmlns="" xmlns:a16="http://schemas.microsoft.com/office/drawing/2014/main" id="{6CBF27C6-35E5-4635-B2C7-6629D6F2A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067" y="1235172"/>
            <a:ext cx="828524" cy="1209645"/>
          </a:xfrm>
          <a:prstGeom prst="rect">
            <a:avLst/>
          </a:prstGeom>
        </p:spPr>
      </p:pic>
      <p:pic>
        <p:nvPicPr>
          <p:cNvPr id="24" name="Picture 23">
            <a:extLst>
              <a:ext uri="{FF2B5EF4-FFF2-40B4-BE49-F238E27FC236}">
                <a16:creationId xmlns="" xmlns:a16="http://schemas.microsoft.com/office/drawing/2014/main" id="{B48297EF-4141-4131-B81D-61A43B3C0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315" y="1206009"/>
            <a:ext cx="1394210" cy="1173731"/>
          </a:xfrm>
          <a:prstGeom prst="rect">
            <a:avLst/>
          </a:prstGeom>
        </p:spPr>
      </p:pic>
      <p:pic>
        <p:nvPicPr>
          <p:cNvPr id="25" name="Picture 24">
            <a:extLst>
              <a:ext uri="{FF2B5EF4-FFF2-40B4-BE49-F238E27FC236}">
                <a16:creationId xmlns="" xmlns:a16="http://schemas.microsoft.com/office/drawing/2014/main" id="{9C44F031-B2F4-4F14-8FB4-C1F699F6B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8266" y="1389357"/>
            <a:ext cx="1207173" cy="937610"/>
          </a:xfrm>
          <a:prstGeom prst="rect">
            <a:avLst/>
          </a:prstGeom>
        </p:spPr>
      </p:pic>
      <p:sp>
        <p:nvSpPr>
          <p:cNvPr id="26" name="TextBox 25">
            <a:extLst>
              <a:ext uri="{FF2B5EF4-FFF2-40B4-BE49-F238E27FC236}">
                <a16:creationId xmlns="" xmlns:a16="http://schemas.microsoft.com/office/drawing/2014/main" id="{231BCF2E-FDFA-45ED-8411-2DEA151BC8C3}"/>
              </a:ext>
            </a:extLst>
          </p:cNvPr>
          <p:cNvSpPr txBox="1"/>
          <p:nvPr/>
        </p:nvSpPr>
        <p:spPr>
          <a:xfrm>
            <a:off x="6474972" y="6065897"/>
            <a:ext cx="4960373" cy="626838"/>
          </a:xfrm>
          <a:prstGeom prst="rect">
            <a:avLst/>
          </a:prstGeom>
          <a:noFill/>
        </p:spPr>
        <p:txBody>
          <a:bodyPr wrap="square" rtlCol="0">
            <a:spAutoFit/>
          </a:bodyPr>
          <a:lstStyle/>
          <a:p>
            <a:pPr marL="148590" algn="r">
              <a:lnSpc>
                <a:spcPct val="119000"/>
              </a:lnSpc>
              <a:spcAft>
                <a:spcPts val="300"/>
              </a:spcAft>
            </a:pPr>
            <a:r>
              <a:rPr lang="en-US" sz="1400" i="1" kern="1400" dirty="0">
                <a:solidFill>
                  <a:srgbClr val="003798"/>
                </a:solidFill>
                <a:latin typeface="+mj-lt"/>
              </a:rPr>
              <a:t>Unlimited access to course for 1 year from the date of purchase</a:t>
            </a:r>
          </a:p>
          <a:p>
            <a:pPr marL="148590" algn="r">
              <a:lnSpc>
                <a:spcPct val="119000"/>
              </a:lnSpc>
              <a:spcAft>
                <a:spcPts val="300"/>
              </a:spcAft>
            </a:pPr>
            <a:r>
              <a:rPr lang="en-US" sz="1400" i="1" kern="1400" dirty="0">
                <a:solidFill>
                  <a:srgbClr val="003798"/>
                </a:solidFill>
                <a:latin typeface="+mj-lt"/>
              </a:rPr>
              <a:t>Approved by NFHS for 3 course clock hours </a:t>
            </a:r>
          </a:p>
        </p:txBody>
      </p:sp>
      <p:sp>
        <p:nvSpPr>
          <p:cNvPr id="14" name="Text Box 14">
            <a:extLst>
              <a:ext uri="{FF2B5EF4-FFF2-40B4-BE49-F238E27FC236}">
                <a16:creationId xmlns="" xmlns:a16="http://schemas.microsoft.com/office/drawing/2014/main" id="{E74B1B18-B74B-46D0-B4EA-C5FD9D3A06A3}"/>
              </a:ext>
            </a:extLst>
          </p:cNvPr>
          <p:cNvSpPr txBox="1">
            <a:spLocks noChangeArrowheads="1"/>
          </p:cNvSpPr>
          <p:nvPr/>
        </p:nvSpPr>
        <p:spPr bwMode="auto">
          <a:xfrm>
            <a:off x="1834393" y="3656041"/>
            <a:ext cx="3228701" cy="457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400" b="1" dirty="0">
                <a:solidFill>
                  <a:srgbClr val="D21034"/>
                </a:solidFill>
                <a:latin typeface="+mj-lt"/>
              </a:rPr>
              <a:t>Course Objectives</a:t>
            </a:r>
            <a:endParaRPr lang="en-US" altLang="en-US" sz="2400" dirty="0">
              <a:latin typeface="+mj-lt"/>
            </a:endParaRPr>
          </a:p>
        </p:txBody>
      </p:sp>
      <p:sp>
        <p:nvSpPr>
          <p:cNvPr id="15" name="Text Box 14">
            <a:extLst>
              <a:ext uri="{FF2B5EF4-FFF2-40B4-BE49-F238E27FC236}">
                <a16:creationId xmlns="" xmlns:a16="http://schemas.microsoft.com/office/drawing/2014/main" id="{38F1BE48-44BD-42E9-AB09-C5FD23DA99FF}"/>
              </a:ext>
            </a:extLst>
          </p:cNvPr>
          <p:cNvSpPr txBox="1">
            <a:spLocks noChangeArrowheads="1"/>
          </p:cNvSpPr>
          <p:nvPr/>
        </p:nvSpPr>
        <p:spPr bwMode="auto">
          <a:xfrm>
            <a:off x="7481730" y="3656041"/>
            <a:ext cx="3044956" cy="449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400" b="1" dirty="0">
                <a:solidFill>
                  <a:srgbClr val="D21034"/>
                </a:solidFill>
                <a:latin typeface="+mj-lt"/>
              </a:rPr>
              <a:t>Units</a:t>
            </a:r>
            <a:endParaRPr lang="en-US" altLang="en-US" sz="2400" dirty="0">
              <a:latin typeface="+mj-lt"/>
            </a:endParaRPr>
          </a:p>
        </p:txBody>
      </p:sp>
    </p:spTree>
    <p:extLst>
      <p:ext uri="{BB962C8B-B14F-4D97-AF65-F5344CB8AC3E}">
        <p14:creationId xmlns:p14="http://schemas.microsoft.com/office/powerpoint/2010/main" val="3137403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F5C2C-FF2F-4349-B016-F0A3255BB736}"/>
              </a:ext>
            </a:extLst>
          </p:cNvPr>
          <p:cNvSpPr>
            <a:spLocks noGrp="1"/>
          </p:cNvSpPr>
          <p:nvPr>
            <p:ph type="title"/>
          </p:nvPr>
        </p:nvSpPr>
        <p:spPr/>
        <p:txBody>
          <a:bodyPr/>
          <a:lstStyle/>
          <a:p>
            <a:r>
              <a:rPr lang="en-US" altLang="en-US" sz="4000" dirty="0"/>
              <a:t/>
            </a:r>
            <a:br>
              <a:rPr lang="en-US" altLang="en-US" sz="4000" dirty="0"/>
            </a:br>
            <a:r>
              <a:rPr lang="en-US" altLang="en-US" sz="3600" dirty="0"/>
              <a:t>Guidelines for Schools and state associations for consideration of accommodations</a:t>
            </a:r>
            <a:r>
              <a:rPr lang="en-US" altLang="en-US" dirty="0"/>
              <a:t/>
            </a:r>
            <a:br>
              <a:rPr lang="en-US" altLang="en-US" dirty="0"/>
            </a:br>
            <a:endParaRPr lang="en-US" dirty="0"/>
          </a:p>
        </p:txBody>
      </p:sp>
      <p:sp>
        <p:nvSpPr>
          <p:cNvPr id="4" name="Footer Placeholder 3">
            <a:extLst>
              <a:ext uri="{FF2B5EF4-FFF2-40B4-BE49-F238E27FC236}">
                <a16:creationId xmlns=""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Picture 2" descr="C:\Users\jhadd\Desktop\Inclusion Guidelines Chart.jpg">
            <a:extLst>
              <a:ext uri="{FF2B5EF4-FFF2-40B4-BE49-F238E27FC236}">
                <a16:creationId xmlns="" xmlns:a16="http://schemas.microsoft.com/office/drawing/2014/main" id="{3F2F22F1-1A44-4EB7-9FC8-77E7411850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78295" y="2120943"/>
            <a:ext cx="4435409"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501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04097A7A-D141-48C5-82FA-7CDB4CA54B17}"/>
              </a:ext>
            </a:extLst>
          </p:cNvPr>
          <p:cNvSpPr>
            <a:spLocks noGrp="1"/>
          </p:cNvSpPr>
          <p:nvPr>
            <p:ph type="title"/>
          </p:nvPr>
        </p:nvSpPr>
        <p:spPr>
          <a:xfrm>
            <a:off x="963085" y="4406901"/>
            <a:ext cx="8868545" cy="1738526"/>
          </a:xfrm>
        </p:spPr>
        <p:txBody>
          <a:bodyPr/>
          <a:lstStyle/>
          <a:p>
            <a:r>
              <a:rPr lang="en-US" dirty="0"/>
              <a:t/>
            </a:r>
            <a:br>
              <a:rPr lang="en-US" dirty="0"/>
            </a:br>
            <a:r>
              <a:rPr lang="en-US" dirty="0"/>
              <a:t>2019-20 </a:t>
            </a:r>
            <a:r>
              <a:rPr lang="en-US" dirty="0" err="1"/>
              <a:t>nfhs</a:t>
            </a:r>
            <a:r>
              <a:rPr lang="en-US" dirty="0"/>
              <a:t> swimming and diving </a:t>
            </a:r>
            <a:br>
              <a:rPr lang="en-US" dirty="0"/>
            </a:br>
            <a:endParaRPr lang="en-US" dirty="0"/>
          </a:p>
        </p:txBody>
      </p:sp>
      <p:sp>
        <p:nvSpPr>
          <p:cNvPr id="6" name="Text Placeholder 5">
            <a:extLst>
              <a:ext uri="{FF2B5EF4-FFF2-40B4-BE49-F238E27FC236}">
                <a16:creationId xmlns="" xmlns:a16="http://schemas.microsoft.com/office/drawing/2014/main" id="{BDE44A75-DDB9-4854-ABAB-FDD71E467328}"/>
              </a:ext>
            </a:extLst>
          </p:cNvPr>
          <p:cNvSpPr>
            <a:spLocks noGrp="1"/>
          </p:cNvSpPr>
          <p:nvPr>
            <p:ph type="body" idx="1"/>
          </p:nvPr>
        </p:nvSpPr>
        <p:spPr/>
        <p:txBody>
          <a:bodyPr/>
          <a:lstStyle/>
          <a:p>
            <a:r>
              <a:rPr lang="en-US" dirty="0"/>
              <a:t>Resources</a:t>
            </a:r>
          </a:p>
        </p:txBody>
      </p:sp>
    </p:spTree>
    <p:extLst>
      <p:ext uri="{BB962C8B-B14F-4D97-AF65-F5344CB8AC3E}">
        <p14:creationId xmlns:p14="http://schemas.microsoft.com/office/powerpoint/2010/main" val="3393925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63D1A-4289-4047-A052-B7E6B9F4A78C}"/>
              </a:ext>
            </a:extLst>
          </p:cNvPr>
          <p:cNvSpPr>
            <a:spLocks noGrp="1"/>
          </p:cNvSpPr>
          <p:nvPr>
            <p:ph type="title"/>
          </p:nvPr>
        </p:nvSpPr>
        <p:spPr/>
        <p:txBody>
          <a:bodyPr/>
          <a:lstStyle/>
          <a:p>
            <a:r>
              <a:rPr lang="en-US" altLang="en-US" dirty="0" err="1"/>
              <a:t>Nfhs</a:t>
            </a:r>
            <a:r>
              <a:rPr lang="en-US" altLang="en-US" dirty="0"/>
              <a:t> Swimming and Diving Officials’ </a:t>
            </a:r>
            <a:br>
              <a:rPr lang="en-US" altLang="en-US" dirty="0"/>
            </a:br>
            <a:r>
              <a:rPr lang="en-US" altLang="en-US" dirty="0"/>
              <a:t>Guidelines Manuals</a:t>
            </a:r>
            <a:endParaRPr lang="en-US" dirty="0"/>
          </a:p>
        </p:txBody>
      </p:sp>
      <p:sp>
        <p:nvSpPr>
          <p:cNvPr id="4" name="Footer Placeholder 3">
            <a:extLst>
              <a:ext uri="{FF2B5EF4-FFF2-40B4-BE49-F238E27FC236}">
                <a16:creationId xmlns="" xmlns:a16="http://schemas.microsoft.com/office/drawing/2014/main" id="{EBA99827-A0AF-43E1-9743-2FEE1018DBA8}"/>
              </a:ext>
            </a:extLst>
          </p:cNvPr>
          <p:cNvSpPr>
            <a:spLocks noGrp="1"/>
          </p:cNvSpPr>
          <p:nvPr>
            <p:ph type="ftr" sz="quarter" idx="11"/>
          </p:nvPr>
        </p:nvSpPr>
        <p:spPr/>
        <p:txBody>
          <a:bodyPr/>
          <a:lstStyle/>
          <a:p>
            <a:pPr>
              <a:defRPr/>
            </a:pPr>
            <a:r>
              <a:rPr lang="en-US"/>
              <a:t>www.nfhs.org</a:t>
            </a:r>
          </a:p>
        </p:txBody>
      </p:sp>
      <p:sp>
        <p:nvSpPr>
          <p:cNvPr id="8" name="Rectangle 7">
            <a:extLst>
              <a:ext uri="{FF2B5EF4-FFF2-40B4-BE49-F238E27FC236}">
                <a16:creationId xmlns="" xmlns:a16="http://schemas.microsoft.com/office/drawing/2014/main" id="{877CCE9B-ED9B-4755-812B-E61AC4326F38}"/>
              </a:ext>
            </a:extLst>
          </p:cNvPr>
          <p:cNvSpPr/>
          <p:nvPr/>
        </p:nvSpPr>
        <p:spPr>
          <a:xfrm>
            <a:off x="3138616" y="4913009"/>
            <a:ext cx="6096000" cy="1200329"/>
          </a:xfrm>
          <a:prstGeom prst="rect">
            <a:avLst/>
          </a:prstGeom>
        </p:spPr>
        <p:txBody>
          <a:bodyPr>
            <a:spAutoFit/>
          </a:bodyPr>
          <a:lstStyle/>
          <a:p>
            <a:pPr>
              <a:defRPr/>
            </a:pPr>
            <a:r>
              <a:rPr lang="en-US" altLang="en-US" dirty="0"/>
              <a:t>The revised manuals will be available August 1 on the following website locations:</a:t>
            </a:r>
          </a:p>
          <a:p>
            <a:pPr>
              <a:buFont typeface="Wingdings" panose="05000000000000000000" pitchFamily="2" charset="2"/>
              <a:buNone/>
              <a:defRPr/>
            </a:pPr>
            <a:r>
              <a:rPr lang="en-US" altLang="en-US" dirty="0">
                <a:hlinkClick r:id="rId3"/>
              </a:rPr>
              <a:t>http://www.nfhs.org/activities-sports/swimming-diving/</a:t>
            </a:r>
            <a:r>
              <a:rPr lang="en-US" altLang="en-US" dirty="0"/>
              <a:t> </a:t>
            </a:r>
            <a:r>
              <a:rPr lang="en-US" altLang="en-US" dirty="0">
                <a:hlinkClick r:id="rId4"/>
              </a:rPr>
              <a:t>https://arbitersports.com</a:t>
            </a:r>
            <a:endParaRPr lang="en-US" altLang="en-US" dirty="0"/>
          </a:p>
        </p:txBody>
      </p:sp>
      <p:pic>
        <p:nvPicPr>
          <p:cNvPr id="14" name="Content Placeholder 13" descr="A picture containing person, sport, woman, building&#10;&#10;Description automatically generated">
            <a:extLst>
              <a:ext uri="{FF2B5EF4-FFF2-40B4-BE49-F238E27FC236}">
                <a16:creationId xmlns="" xmlns:a16="http://schemas.microsoft.com/office/drawing/2014/main" id="{3C553A9F-7210-4812-9BA7-FE2A1268AF3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574693" y="2051259"/>
            <a:ext cx="2033016" cy="2743200"/>
          </a:xfrm>
        </p:spPr>
      </p:pic>
      <p:pic>
        <p:nvPicPr>
          <p:cNvPr id="16" name="Picture 15" descr="A picture containing person, sport, woman, building&#10;&#10;Description automatically generated">
            <a:extLst>
              <a:ext uri="{FF2B5EF4-FFF2-40B4-BE49-F238E27FC236}">
                <a16:creationId xmlns="" xmlns:a16="http://schemas.microsoft.com/office/drawing/2014/main" id="{55F6C4CD-7C55-44BA-AD8F-EFC5873E5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7801" y="2051259"/>
            <a:ext cx="2033016" cy="2743200"/>
          </a:xfrm>
          <a:prstGeom prst="rect">
            <a:avLst/>
          </a:prstGeom>
        </p:spPr>
      </p:pic>
    </p:spTree>
    <p:extLst>
      <p:ext uri="{BB962C8B-B14F-4D97-AF65-F5344CB8AC3E}">
        <p14:creationId xmlns:p14="http://schemas.microsoft.com/office/powerpoint/2010/main" val="2508514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63D1A-4289-4047-A052-B7E6B9F4A78C}"/>
              </a:ext>
            </a:extLst>
          </p:cNvPr>
          <p:cNvSpPr>
            <a:spLocks noGrp="1"/>
          </p:cNvSpPr>
          <p:nvPr>
            <p:ph type="title"/>
          </p:nvPr>
        </p:nvSpPr>
        <p:spPr/>
        <p:txBody>
          <a:bodyPr/>
          <a:lstStyle/>
          <a:p>
            <a:r>
              <a:rPr lang="en-US" altLang="en-US" dirty="0" err="1"/>
              <a:t>Nfhs</a:t>
            </a:r>
            <a:r>
              <a:rPr lang="en-US" altLang="en-US" dirty="0"/>
              <a:t> Swimming and Diving publications</a:t>
            </a:r>
            <a:endParaRPr lang="en-US" dirty="0"/>
          </a:p>
        </p:txBody>
      </p:sp>
      <p:sp>
        <p:nvSpPr>
          <p:cNvPr id="4" name="Footer Placeholder 3">
            <a:extLst>
              <a:ext uri="{FF2B5EF4-FFF2-40B4-BE49-F238E27FC236}">
                <a16:creationId xmlns="" xmlns:a16="http://schemas.microsoft.com/office/drawing/2014/main" id="{EBA99827-A0AF-43E1-9743-2FEE1018DBA8}"/>
              </a:ext>
            </a:extLst>
          </p:cNvPr>
          <p:cNvSpPr>
            <a:spLocks noGrp="1"/>
          </p:cNvSpPr>
          <p:nvPr>
            <p:ph type="ftr" sz="quarter" idx="11"/>
          </p:nvPr>
        </p:nvSpPr>
        <p:spPr/>
        <p:txBody>
          <a:bodyPr/>
          <a:lstStyle/>
          <a:p>
            <a:pPr>
              <a:defRPr/>
            </a:pPr>
            <a:r>
              <a:rPr lang="en-US"/>
              <a:t>www.nfhs.org</a:t>
            </a:r>
          </a:p>
        </p:txBody>
      </p:sp>
      <p:pic>
        <p:nvPicPr>
          <p:cNvPr id="10" name="Picture 6" descr="Close this window">
            <a:extLst>
              <a:ext uri="{FF2B5EF4-FFF2-40B4-BE49-F238E27FC236}">
                <a16:creationId xmlns="" xmlns:a16="http://schemas.microsoft.com/office/drawing/2014/main" id="{C36F2BA9-3A49-4F00-B25A-547AB1EB2702}"/>
              </a:ext>
            </a:extLst>
          </p:cNvPr>
          <p:cNvPicPr>
            <a:picLocks noChangeAspect="1" noChangeArrowheads="1"/>
          </p:cNvPicPr>
          <p:nvPr/>
        </p:nvPicPr>
        <p:blipFill>
          <a:blip r:embed="rId3"/>
          <a:srcRect t="13600" b="11600"/>
          <a:stretch>
            <a:fillRect/>
          </a:stretch>
        </p:blipFill>
        <p:spPr bwMode="auto">
          <a:xfrm>
            <a:off x="6954309" y="3172813"/>
            <a:ext cx="4041775" cy="3022600"/>
          </a:xfrm>
          <a:prstGeom prst="rect">
            <a:avLst/>
          </a:prstGeom>
          <a:noFill/>
          <a:ln>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 xmlns:a16="http://schemas.microsoft.com/office/drawing/2014/main" id="{2B64639A-BB45-49C5-B118-FF31535FDD84}"/>
              </a:ext>
            </a:extLst>
          </p:cNvPr>
          <p:cNvSpPr/>
          <p:nvPr/>
        </p:nvSpPr>
        <p:spPr>
          <a:xfrm>
            <a:off x="7101347" y="1966439"/>
            <a:ext cx="4247091" cy="1200329"/>
          </a:xfrm>
          <a:prstGeom prst="rect">
            <a:avLst/>
          </a:prstGeom>
        </p:spPr>
        <p:txBody>
          <a:bodyPr wrap="square">
            <a:spAutoFit/>
          </a:bodyPr>
          <a:lstStyle/>
          <a:p>
            <a:pPr eaLnBrk="1" hangingPunct="1">
              <a:defRPr/>
            </a:pPr>
            <a:r>
              <a:rPr lang="en-US" dirty="0"/>
              <a:t>The Rules Book, Scorebook and other</a:t>
            </a:r>
            <a:br>
              <a:rPr lang="en-US" dirty="0"/>
            </a:br>
            <a:r>
              <a:rPr lang="en-US" dirty="0"/>
              <a:t> swimming and diving materials can be </a:t>
            </a:r>
            <a:br>
              <a:rPr lang="en-US" dirty="0"/>
            </a:br>
            <a:r>
              <a:rPr lang="en-US" dirty="0"/>
              <a:t> ordered online at </a:t>
            </a:r>
            <a:r>
              <a:rPr lang="en-US" u="sng" dirty="0">
                <a:hlinkClick r:id="rId4"/>
              </a:rPr>
              <a:t>www.nfhs.com</a:t>
            </a:r>
            <a:r>
              <a:rPr lang="en-US" dirty="0"/>
              <a:t>, or by </a:t>
            </a:r>
            <a:br>
              <a:rPr lang="en-US" dirty="0"/>
            </a:br>
            <a:r>
              <a:rPr lang="en-US" dirty="0"/>
              <a:t>  calling 1-800-776-3462.</a:t>
            </a:r>
          </a:p>
        </p:txBody>
      </p:sp>
      <p:pic>
        <p:nvPicPr>
          <p:cNvPr id="11" name="Content Placeholder 9" descr="A picture containing person, sport, woman&#10;&#10;Description automatically generated">
            <a:extLst>
              <a:ext uri="{FF2B5EF4-FFF2-40B4-BE49-F238E27FC236}">
                <a16:creationId xmlns="" xmlns:a16="http://schemas.microsoft.com/office/drawing/2014/main" id="{5E0A2AFB-B67A-458A-9782-18B3F728A59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18913" y="2143541"/>
            <a:ext cx="3077899" cy="4153087"/>
          </a:xfrm>
        </p:spPr>
      </p:pic>
    </p:spTree>
    <p:extLst>
      <p:ext uri="{BB962C8B-B14F-4D97-AF65-F5344CB8AC3E}">
        <p14:creationId xmlns:p14="http://schemas.microsoft.com/office/powerpoint/2010/main" val="3785358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E6B1D0-4FCF-4774-A822-14585FE64F0F}"/>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 xmlns:a16="http://schemas.microsoft.com/office/drawing/2014/main" id="{A35474AD-0FCE-4E09-9569-3CC860095140}"/>
              </a:ext>
            </a:extLst>
          </p:cNvPr>
          <p:cNvSpPr>
            <a:spLocks noGrp="1"/>
          </p:cNvSpPr>
          <p:nvPr>
            <p:ph idx="1"/>
          </p:nvPr>
        </p:nvSpPr>
        <p:spPr/>
        <p:txBody>
          <a:bodyPr/>
          <a:lstStyle/>
          <a:p>
            <a:pPr marL="0" indent="0" algn="ctr">
              <a:buNone/>
            </a:pPr>
            <a:r>
              <a:rPr lang="en-US" b="1" dirty="0"/>
              <a:t>National Federation of State High School Associations</a:t>
            </a:r>
            <a:r>
              <a:rPr lang="en-US" dirty="0"/>
              <a:t/>
            </a:r>
            <a:br>
              <a:rPr lang="en-US" dirty="0"/>
            </a:br>
            <a:r>
              <a:rPr lang="en-US" dirty="0"/>
              <a:t>PO Box 690 | Indianapolis, IN 46206</a:t>
            </a:r>
            <a:br>
              <a:rPr lang="en-US" dirty="0"/>
            </a:br>
            <a:r>
              <a:rPr lang="en-US" dirty="0"/>
              <a:t>Phone: 317-972-6900 | Fax: 317.822.5700</a:t>
            </a:r>
            <a:br>
              <a:rPr lang="en-US" dirty="0"/>
            </a:br>
            <a:r>
              <a:rPr lang="en-US" dirty="0"/>
              <a:t>www.nfhs.org | </a:t>
            </a:r>
            <a:r>
              <a:rPr lang="en-US" dirty="0">
                <a:hlinkClick r:id="rId3"/>
              </a:rPr>
              <a:t>www.nfhslearn.com</a:t>
            </a:r>
            <a:endParaRPr lang="en-US" dirty="0"/>
          </a:p>
          <a:p>
            <a:endParaRPr lang="en-US" dirty="0"/>
          </a:p>
        </p:txBody>
      </p:sp>
      <p:sp>
        <p:nvSpPr>
          <p:cNvPr id="4" name="Footer Placeholder 3">
            <a:extLst>
              <a:ext uri="{FF2B5EF4-FFF2-40B4-BE49-F238E27FC236}">
                <a16:creationId xmlns="" xmlns:a16="http://schemas.microsoft.com/office/drawing/2014/main" id="{830B47E0-07D5-4961-8CB5-1BE4B65F98C6}"/>
              </a:ext>
            </a:extLst>
          </p:cNvPr>
          <p:cNvSpPr>
            <a:spLocks noGrp="1"/>
          </p:cNvSpPr>
          <p:nvPr>
            <p:ph type="ftr" sz="quarter" idx="11"/>
          </p:nvPr>
        </p:nvSpPr>
        <p:spPr/>
        <p:txBody>
          <a:bodyPr/>
          <a:lstStyle/>
          <a:p>
            <a:pPr>
              <a:defRPr/>
            </a:pPr>
            <a:r>
              <a:rPr lang="en-US"/>
              <a:t>www.nfhs.org</a:t>
            </a:r>
          </a:p>
        </p:txBody>
      </p:sp>
      <p:pic>
        <p:nvPicPr>
          <p:cNvPr id="5" name="Picture 2">
            <a:extLst>
              <a:ext uri="{FF2B5EF4-FFF2-40B4-BE49-F238E27FC236}">
                <a16:creationId xmlns="" xmlns:a16="http://schemas.microsoft.com/office/drawing/2014/main" id="{0B399EEF-C2F9-41E4-9CA3-A66BE794DE31}"/>
              </a:ext>
            </a:extLst>
          </p:cNvPr>
          <p:cNvPicPr>
            <a:picLocks noChangeAspect="1" noChangeArrowheads="1"/>
          </p:cNvPicPr>
          <p:nvPr/>
        </p:nvPicPr>
        <p:blipFill>
          <a:blip r:embed="rId4" cstate="print"/>
          <a:srcRect/>
          <a:stretch>
            <a:fillRect/>
          </a:stretch>
        </p:blipFill>
        <p:spPr bwMode="auto">
          <a:xfrm>
            <a:off x="3246200" y="3883024"/>
            <a:ext cx="7416218" cy="2543176"/>
          </a:xfrm>
          <a:prstGeom prst="rect">
            <a:avLst/>
          </a:prstGeom>
          <a:noFill/>
          <a:ln w="9525">
            <a:noFill/>
            <a:miter lim="800000"/>
            <a:headEnd/>
            <a:tailEnd/>
          </a:ln>
        </p:spPr>
      </p:pic>
    </p:spTree>
    <p:extLst>
      <p:ext uri="{BB962C8B-B14F-4D97-AF65-F5344CB8AC3E}">
        <p14:creationId xmlns:p14="http://schemas.microsoft.com/office/powerpoint/2010/main" val="42634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04097A7A-D141-48C5-82FA-7CDB4CA54B17}"/>
              </a:ext>
            </a:extLst>
          </p:cNvPr>
          <p:cNvSpPr>
            <a:spLocks noGrp="1"/>
          </p:cNvSpPr>
          <p:nvPr>
            <p:ph type="title"/>
          </p:nvPr>
        </p:nvSpPr>
        <p:spPr>
          <a:xfrm>
            <a:off x="963085" y="4406901"/>
            <a:ext cx="8868545" cy="1738526"/>
          </a:xfrm>
        </p:spPr>
        <p:txBody>
          <a:bodyPr/>
          <a:lstStyle/>
          <a:p>
            <a:r>
              <a:rPr lang="en-US" dirty="0"/>
              <a:t/>
            </a:r>
            <a:br>
              <a:rPr lang="en-US" dirty="0"/>
            </a:br>
            <a:r>
              <a:rPr lang="en-US" dirty="0"/>
              <a:t>2019-20 </a:t>
            </a:r>
            <a:r>
              <a:rPr lang="en-US" dirty="0" err="1"/>
              <a:t>nfhs</a:t>
            </a:r>
            <a:r>
              <a:rPr lang="en-US" dirty="0"/>
              <a:t> swimming and diving </a:t>
            </a:r>
            <a:br>
              <a:rPr lang="en-US" dirty="0"/>
            </a:br>
            <a:endParaRPr lang="en-US" dirty="0"/>
          </a:p>
        </p:txBody>
      </p:sp>
      <p:sp>
        <p:nvSpPr>
          <p:cNvPr id="6" name="Text Placeholder 5">
            <a:extLst>
              <a:ext uri="{FF2B5EF4-FFF2-40B4-BE49-F238E27FC236}">
                <a16:creationId xmlns="" xmlns:a16="http://schemas.microsoft.com/office/drawing/2014/main" id="{BDE44A75-DDB9-4854-ABAB-FDD71E467328}"/>
              </a:ext>
            </a:extLst>
          </p:cNvPr>
          <p:cNvSpPr>
            <a:spLocks noGrp="1"/>
          </p:cNvSpPr>
          <p:nvPr>
            <p:ph type="body" idx="1"/>
          </p:nvPr>
        </p:nvSpPr>
        <p:spPr/>
        <p:txBody>
          <a:bodyPr/>
          <a:lstStyle/>
          <a:p>
            <a:r>
              <a:rPr lang="en-US" dirty="0"/>
              <a:t>Rule Changes</a:t>
            </a:r>
          </a:p>
        </p:txBody>
      </p:sp>
    </p:spTree>
    <p:extLst>
      <p:ext uri="{BB962C8B-B14F-4D97-AF65-F5344CB8AC3E}">
        <p14:creationId xmlns:p14="http://schemas.microsoft.com/office/powerpoint/2010/main" val="3962561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Uniforms</a:t>
            </a:r>
            <a:br>
              <a:rPr lang="en-US" sz="4000" dirty="0"/>
            </a:br>
            <a:r>
              <a:rPr lang="en-US" sz="2800" dirty="0"/>
              <a:t>3-3-1, 3-3-2, 3-3-2 PENALTIES, 3-3-3, 3-3-3 and 3-3-4 PENALTIES</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457608" y="1989139"/>
            <a:ext cx="10182457" cy="4338637"/>
          </a:xfrm>
        </p:spPr>
        <p:txBody>
          <a:bodyPr/>
          <a:lstStyle/>
          <a:p>
            <a:r>
              <a:rPr lang="en-US" sz="2800" b="1" dirty="0"/>
              <a:t>Rule 3-3 </a:t>
            </a:r>
            <a:r>
              <a:rPr lang="en-US" sz="2800" dirty="0"/>
              <a:t>has been reorganized to identify penalties for specific uniform violations.  No other changes were made to these rules.</a:t>
            </a:r>
          </a:p>
          <a:p>
            <a:pPr marL="0" indent="0">
              <a:buNone/>
            </a:pPr>
            <a:endParaRPr lang="en-US" sz="2800" dirty="0"/>
          </a:p>
          <a:p>
            <a:r>
              <a:rPr lang="en-US" sz="2800" b="1" dirty="0"/>
              <a:t>Rule 3-3-1 </a:t>
            </a:r>
            <a:r>
              <a:rPr lang="en-US" sz="2800" u="sng" dirty="0"/>
              <a:t>recommends</a:t>
            </a:r>
            <a:r>
              <a:rPr lang="en-US" sz="2800" dirty="0"/>
              <a:t> that all swimmers and divers wear suits of identical coloring and pattern. </a:t>
            </a:r>
          </a:p>
          <a:p>
            <a:pPr marL="0" indent="0">
              <a:buNone/>
            </a:pPr>
            <a:endParaRPr lang="en-US" sz="1100" dirty="0"/>
          </a:p>
          <a:p>
            <a:pPr marL="0" indent="0">
              <a:buNone/>
            </a:pPr>
            <a:endParaRPr lang="en-US" sz="2800" dirty="0"/>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1991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Uniforms</a:t>
            </a:r>
            <a:br>
              <a:rPr lang="en-US" sz="4000" dirty="0"/>
            </a:br>
            <a:r>
              <a:rPr lang="en-US" sz="2800" dirty="0"/>
              <a:t>3-3-1, 3-3-2, 3-3-2 PENALTIES, 3-3-3, 3-3-3 and 3-3-4 PENALTIES</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403287" y="1989139"/>
            <a:ext cx="10236778" cy="4338637"/>
          </a:xfrm>
        </p:spPr>
        <p:txBody>
          <a:bodyPr/>
          <a:lstStyle/>
          <a:p>
            <a:r>
              <a:rPr lang="en-US" sz="2400" b="1" dirty="0"/>
              <a:t>Rule 3-3-2 </a:t>
            </a:r>
            <a:r>
              <a:rPr lang="en-US" sz="2400" dirty="0"/>
              <a:t>contains all language addressing suit coverage:  </a:t>
            </a:r>
            <a:r>
              <a:rPr lang="en-US" sz="1000" dirty="0"/>
              <a:t/>
            </a:r>
            <a:br>
              <a:rPr lang="en-US" sz="1000" dirty="0"/>
            </a:br>
            <a:r>
              <a:rPr lang="en-US" sz="1000" dirty="0"/>
              <a:t>  </a:t>
            </a:r>
            <a:endParaRPr lang="en-US" sz="2400" dirty="0"/>
          </a:p>
          <a:p>
            <a:pPr marL="1028700" indent="-457200">
              <a:buFont typeface="Arial" panose="020B0604020202020204" pitchFamily="34" charset="0"/>
              <a:buChar char="•"/>
            </a:pPr>
            <a:r>
              <a:rPr lang="en-US" sz="2400" dirty="0"/>
              <a:t>Suits shall be of one piece;</a:t>
            </a:r>
            <a:r>
              <a:rPr lang="en-US" sz="1000" dirty="0"/>
              <a:t/>
            </a:r>
            <a:br>
              <a:rPr lang="en-US" sz="1000" dirty="0"/>
            </a:br>
            <a:endParaRPr lang="en-US" sz="1000" dirty="0"/>
          </a:p>
          <a:p>
            <a:pPr marL="1028700" indent="-457200">
              <a:buFont typeface="Arial" panose="020B0604020202020204" pitchFamily="34" charset="0"/>
              <a:buChar char="•"/>
            </a:pPr>
            <a:r>
              <a:rPr lang="en-US" sz="2400" dirty="0"/>
              <a:t>A competitor shall not be permitted to participate wearing a suit that is not of decent appearance; </a:t>
            </a:r>
            <a:endParaRPr lang="en-US" sz="1000" dirty="0"/>
          </a:p>
          <a:p>
            <a:pPr marL="571500" indent="0">
              <a:buNone/>
            </a:pPr>
            <a:r>
              <a:rPr lang="en-US" sz="1000" dirty="0"/>
              <a:t> </a:t>
            </a:r>
            <a:endParaRPr lang="en-US" sz="2400" dirty="0"/>
          </a:p>
          <a:p>
            <a:pPr marL="1028700" indent="-457200">
              <a:buFont typeface="Arial" panose="020B0604020202020204" pitchFamily="34" charset="0"/>
              <a:buChar char="•"/>
            </a:pPr>
            <a:r>
              <a:rPr lang="en-US" sz="2400" dirty="0"/>
              <a:t>Boys shall wear suits which cover the buttocks and shall not extend above the waist or below the top of the kneecap; </a:t>
            </a:r>
          </a:p>
          <a:p>
            <a:pPr marL="571500" indent="0">
              <a:buNone/>
            </a:pPr>
            <a:endParaRPr lang="en-US" sz="1000" dirty="0"/>
          </a:p>
          <a:p>
            <a:pPr marL="1028700" indent="-457200">
              <a:buFont typeface="Arial" panose="020B0604020202020204" pitchFamily="34" charset="0"/>
              <a:buChar char="•"/>
            </a:pPr>
            <a:r>
              <a:rPr lang="en-US" sz="2400" dirty="0"/>
              <a:t>Girls shall wear suits which cover the buttocks and breasts and shall not extend beyond the shoulders or below the top of the kneecap, nor cover the neck.</a:t>
            </a:r>
          </a:p>
          <a:p>
            <a:pPr marL="0" indent="0">
              <a:buNone/>
            </a:pPr>
            <a:endParaRPr lang="en-US" sz="2800" dirty="0"/>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7426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Uniforms</a:t>
            </a:r>
            <a:r>
              <a:rPr lang="en-US" sz="7200" dirty="0"/>
              <a:t/>
            </a:r>
            <a:br>
              <a:rPr lang="en-US" sz="7200" dirty="0"/>
            </a:br>
            <a:r>
              <a:rPr lang="en-US" sz="2800" dirty="0"/>
              <a:t>3-3-1, 3-3-2, 3-3-2 PENALTIES, 3-3-3, 3-3-3 and 3-3-4 PENALTIES</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312752" y="1989139"/>
            <a:ext cx="10327313" cy="4338637"/>
          </a:xfrm>
        </p:spPr>
        <p:txBody>
          <a:bodyPr/>
          <a:lstStyle/>
          <a:p>
            <a:r>
              <a:rPr lang="en-US" sz="2800" b="1" dirty="0"/>
              <a:t>3-3-2 PENALTIES</a:t>
            </a:r>
          </a:p>
          <a:p>
            <a:pPr marL="0" indent="0">
              <a:buNone/>
            </a:pPr>
            <a:r>
              <a:rPr lang="en-US" sz="2800" b="1" dirty="0"/>
              <a:t>    </a:t>
            </a:r>
            <a:r>
              <a:rPr lang="en-US" sz="2800" dirty="0"/>
              <a:t>When an official discovers a competitor wearing illegal attire as</a:t>
            </a:r>
            <a:br>
              <a:rPr lang="en-US" sz="2800" dirty="0"/>
            </a:br>
            <a:r>
              <a:rPr lang="en-US" sz="2800" dirty="0"/>
              <a:t>    described in Article 2, the official shall:</a:t>
            </a:r>
          </a:p>
          <a:p>
            <a:pPr marL="0" indent="0">
              <a:buNone/>
            </a:pPr>
            <a:endParaRPr lang="en-US" sz="2800" dirty="0"/>
          </a:p>
          <a:p>
            <a:pPr marL="1028700" indent="-457200">
              <a:buFont typeface="Arial" panose="020B0604020202020204" pitchFamily="34" charset="0"/>
              <a:buChar char="•"/>
            </a:pPr>
            <a:r>
              <a:rPr lang="en-US" sz="2800" dirty="0"/>
              <a:t>When observed prior to the start of the heat/dive, notify the </a:t>
            </a:r>
            <a:r>
              <a:rPr lang="en-US" sz="2800" b="1" u="sng" dirty="0"/>
              <a:t>coach of the competitor </a:t>
            </a:r>
            <a:r>
              <a:rPr lang="en-US" sz="2800" dirty="0"/>
              <a:t>to make the swimsuit legal;</a:t>
            </a:r>
          </a:p>
          <a:p>
            <a:pPr marL="1028700" indent="-457200">
              <a:buFont typeface="Arial" panose="020B0604020202020204" pitchFamily="34" charset="0"/>
              <a:buChar char="•"/>
            </a:pPr>
            <a:endParaRPr lang="en-US" sz="2800" dirty="0"/>
          </a:p>
          <a:p>
            <a:pPr marL="1028700" indent="-457200">
              <a:buFont typeface="Arial" panose="020B0604020202020204" pitchFamily="34" charset="0"/>
              <a:buChar char="•"/>
            </a:pPr>
            <a:r>
              <a:rPr lang="en-US" sz="2800" dirty="0"/>
              <a:t>When observed after the heat/dive officially begins, disqualify the competitor at the completion of the heat/dive; </a:t>
            </a:r>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0232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D926D2A-9BC4-4CF3-A450-6671FC328A49}"/>
              </a:ext>
            </a:extLst>
          </p:cNvPr>
          <p:cNvSpPr>
            <a:spLocks noGrp="1"/>
          </p:cNvSpPr>
          <p:nvPr>
            <p:ph type="title"/>
          </p:nvPr>
        </p:nvSpPr>
        <p:spPr/>
        <p:txBody>
          <a:bodyPr/>
          <a:lstStyle/>
          <a:p>
            <a:r>
              <a:rPr lang="en-US" sz="4000" dirty="0"/>
              <a:t>Uniforms</a:t>
            </a:r>
            <a:br>
              <a:rPr lang="en-US" sz="4000" dirty="0"/>
            </a:br>
            <a:r>
              <a:rPr lang="en-US" sz="2800" dirty="0"/>
              <a:t>3-3-1, 3-3-2, 3-3-2 PENALTIES, 3-3-3, 3-3-3 and 3-3-4 PENALTIES</a:t>
            </a:r>
          </a:p>
        </p:txBody>
      </p:sp>
      <p:sp>
        <p:nvSpPr>
          <p:cNvPr id="6" name="Content Placeholder 5">
            <a:extLst>
              <a:ext uri="{FF2B5EF4-FFF2-40B4-BE49-F238E27FC236}">
                <a16:creationId xmlns="" xmlns:a16="http://schemas.microsoft.com/office/drawing/2014/main" id="{140E91E3-6AC8-4D54-A6AA-28C3AFAB3C67}"/>
              </a:ext>
            </a:extLst>
          </p:cNvPr>
          <p:cNvSpPr>
            <a:spLocks noGrp="1"/>
          </p:cNvSpPr>
          <p:nvPr>
            <p:ph idx="1"/>
          </p:nvPr>
        </p:nvSpPr>
        <p:spPr>
          <a:xfrm>
            <a:off x="1195058" y="1989139"/>
            <a:ext cx="10445008" cy="4338637"/>
          </a:xfrm>
        </p:spPr>
        <p:txBody>
          <a:bodyPr/>
          <a:lstStyle/>
          <a:p>
            <a:r>
              <a:rPr lang="en-US" sz="2400" b="1" dirty="0"/>
              <a:t>Rule 3-3-3 </a:t>
            </a:r>
            <a:r>
              <a:rPr lang="en-US" sz="2400" dirty="0"/>
              <a:t>addresses information that can be placed on the suit or cap:</a:t>
            </a:r>
            <a:br>
              <a:rPr lang="en-US" sz="2400" dirty="0"/>
            </a:br>
            <a:r>
              <a:rPr lang="en-US" sz="1000" dirty="0"/>
              <a:t/>
            </a:r>
            <a:br>
              <a:rPr lang="en-US" sz="1000" dirty="0"/>
            </a:br>
            <a:r>
              <a:rPr lang="en-US" sz="1000" dirty="0"/>
              <a:t>  </a:t>
            </a:r>
            <a:endParaRPr lang="en-US" sz="2400" dirty="0"/>
          </a:p>
          <a:p>
            <a:pPr marL="973137" indent="-457200">
              <a:buFont typeface="Arial" panose="020B0604020202020204" pitchFamily="34" charset="0"/>
              <a:buChar char="•"/>
            </a:pPr>
            <a:r>
              <a:rPr lang="en-US" sz="2400" dirty="0"/>
              <a:t>Competitor’s name, school name, school nickname or logo;</a:t>
            </a:r>
            <a:r>
              <a:rPr lang="en-US" sz="1000" dirty="0"/>
              <a:t/>
            </a:r>
            <a:br>
              <a:rPr lang="en-US" sz="1000" dirty="0"/>
            </a:br>
            <a:r>
              <a:rPr lang="en-US" sz="1000" dirty="0"/>
              <a:t> </a:t>
            </a:r>
            <a:endParaRPr lang="en-US" sz="2400" dirty="0"/>
          </a:p>
          <a:p>
            <a:pPr marL="973137" indent="-457200">
              <a:buFont typeface="Arial" panose="020B0604020202020204" pitchFamily="34" charset="0"/>
              <a:buChar char="•"/>
            </a:pPr>
            <a:r>
              <a:rPr lang="en-US" sz="2400" dirty="0"/>
              <a:t>Advertising or name other than that permitted in 3-3-2c is prohibited;</a:t>
            </a:r>
            <a:r>
              <a:rPr lang="en-US" sz="1000" dirty="0"/>
              <a:t/>
            </a:r>
            <a:br>
              <a:rPr lang="en-US" sz="1000" dirty="0"/>
            </a:br>
            <a:r>
              <a:rPr lang="en-US" sz="1000" dirty="0"/>
              <a:t> </a:t>
            </a:r>
            <a:endParaRPr lang="en-US" sz="2400" dirty="0"/>
          </a:p>
          <a:p>
            <a:pPr marL="973137" indent="-457200">
              <a:buFont typeface="Arial" panose="020B0604020202020204" pitchFamily="34" charset="0"/>
              <a:buChar char="•"/>
            </a:pPr>
            <a:r>
              <a:rPr lang="en-US" sz="2400" dirty="0"/>
              <a:t>Size of a single visible manufacturer’s logo/trademark/reference;</a:t>
            </a:r>
          </a:p>
          <a:p>
            <a:pPr marL="973137" indent="-457200">
              <a:buFont typeface="Arial" panose="020B0604020202020204" pitchFamily="34" charset="0"/>
              <a:buChar char="•"/>
            </a:pPr>
            <a:endParaRPr lang="en-US" sz="1000" dirty="0"/>
          </a:p>
          <a:p>
            <a:pPr marL="973137" indent="-457200">
              <a:buFont typeface="Arial" panose="020B0604020202020204" pitchFamily="34" charset="0"/>
              <a:buChar char="•"/>
            </a:pPr>
            <a:r>
              <a:rPr lang="en-US" sz="2400" dirty="0"/>
              <a:t>Size of one American flag or memorial patch;</a:t>
            </a:r>
          </a:p>
          <a:p>
            <a:pPr marL="515937" indent="0">
              <a:buNone/>
            </a:pPr>
            <a:endParaRPr lang="en-US" sz="1000" dirty="0"/>
          </a:p>
          <a:p>
            <a:pPr marL="973137" indent="-457200">
              <a:buFont typeface="Arial" panose="020B0604020202020204" pitchFamily="34" charset="0"/>
              <a:buChar char="•"/>
            </a:pPr>
            <a:r>
              <a:rPr lang="en-US" sz="2400" dirty="0"/>
              <a:t>The FINA mark and/or individual barcode.</a:t>
            </a:r>
          </a:p>
          <a:p>
            <a:endParaRPr lang="en-US" dirty="0"/>
          </a:p>
        </p:txBody>
      </p:sp>
      <p:sp>
        <p:nvSpPr>
          <p:cNvPr id="4" name="Footer Placeholder 3">
            <a:extLst>
              <a:ext uri="{FF2B5EF4-FFF2-40B4-BE49-F238E27FC236}">
                <a16:creationId xmlns=""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918473527"/>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1AE924A-4BC1-4D21-9749-E414BBEB510D}" vid="{8E7B338E-BEBB-4F32-8C2C-C4323433F206}"/>
    </a:ext>
  </a:extLst>
</a:theme>
</file>

<file path=ppt/theme/theme2.xml><?xml version="1.0" encoding="utf-8"?>
<a:theme xmlns:a="http://schemas.openxmlformats.org/drawingml/2006/main" name="NFHS Company PowerPoint_2016">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6 PP Templates.pptx" id="{51BC6A79-D154-4584-9408-63604DC0BDC9}" vid="{F2B58AE3-CEDF-4DD0-8726-59CBB7AD0BB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2019-20 NFHS Stock PowerPoint Slides_Wide Format</Template>
  <TotalTime>2159</TotalTime>
  <Words>3514</Words>
  <Application>Microsoft Office PowerPoint</Application>
  <PresentationFormat>Widescreen</PresentationFormat>
  <Paragraphs>512</Paragraphs>
  <Slides>43</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Arial Black</vt:lpstr>
      <vt:lpstr>Calibri</vt:lpstr>
      <vt:lpstr>Courier New</vt:lpstr>
      <vt:lpstr>Titillium</vt:lpstr>
      <vt:lpstr>Wingdings</vt:lpstr>
      <vt:lpstr>Office Theme</vt:lpstr>
      <vt:lpstr>NFHS Company PowerPoint_2016</vt:lpstr>
      <vt:lpstr>2019-20 NFHS Swimming and diving Rules PowerPoint</vt:lpstr>
      <vt:lpstr>NFHS Rules Book as e-Books </vt:lpstr>
      <vt:lpstr>NEW NFHS Rules App</vt:lpstr>
      <vt:lpstr> Guidelines for Schools and state associations for consideration of accommodations </vt:lpstr>
      <vt:lpstr> 2019-20 nfhs swimming and diving  </vt:lpstr>
      <vt:lpstr>Uniforms 3-3-1, 3-3-2, 3-3-2 PENALTIES, 3-3-3, 3-3-3 and 3-3-4 PENALTIES</vt:lpstr>
      <vt:lpstr>Uniforms 3-3-1, 3-3-2, 3-3-2 PENALTIES, 3-3-3, 3-3-3 and 3-3-4 PENALTIES</vt:lpstr>
      <vt:lpstr>Uniforms 3-3-1, 3-3-2, 3-3-2 PENALTIES, 3-3-3, 3-3-3 and 3-3-4 PENALTIES</vt:lpstr>
      <vt:lpstr>Uniforms 3-3-1, 3-3-2, 3-3-2 PENALTIES, 3-3-3, 3-3-3 and 3-3-4 PENALTIES</vt:lpstr>
      <vt:lpstr>Uniforms 3-3-1, 3-3-2, 3-3-2 PENALTIES, 3-3-3, 3-3-3 and 3-3-4 PENALTIES</vt:lpstr>
      <vt:lpstr>Uniforms 3-3-1, 3-3-2, 3-3-2 PENALTIES, 3-3-3, 3-3-3 and 3-3-4 PENALTIES</vt:lpstr>
      <vt:lpstr>Uniforms 3-3-1, 3-3-2, 3-3-2 PENALTIES, 3-3-3, 3-3-3 and 3-3-4 PENALTIES</vt:lpstr>
      <vt:lpstr> finishes 8-1-7, 8-2-1g, 8-2-2h, 8-2-3g, 8-2-4e  </vt:lpstr>
      <vt:lpstr>finishes 8-1-7, 8-2-1g, 8-2-2h, 8-2-3g, 8-2-4e </vt:lpstr>
      <vt:lpstr> finishes 8-1-7, 8-2-1g, 8-2-2h, 8-2-3g, 8-2-4e  </vt:lpstr>
      <vt:lpstr>finishes 8-1-7, 8-2-1g, 8-2-2h, 8-2-3g, 8-2-4e </vt:lpstr>
      <vt:lpstr>finishes 8-1-7, 8-2-1g, 8-2-2h, 8-2-3g, 8-2-4e, 8-3-5</vt:lpstr>
      <vt:lpstr> 2019-20 nfhs swimming and diving  </vt:lpstr>
      <vt:lpstr>Authorized officials  4-1-2</vt:lpstr>
      <vt:lpstr>The referee 4-2-2e</vt:lpstr>
      <vt:lpstr> 2019-20 nfhs swimming and diving  </vt:lpstr>
      <vt:lpstr> preventing shallow water blackout</vt:lpstr>
      <vt:lpstr> suit coverage</vt:lpstr>
      <vt:lpstr> Accommodations for students   with a disability</vt:lpstr>
      <vt:lpstr> sub-varsity competition</vt:lpstr>
      <vt:lpstr> pre-meet conference</vt:lpstr>
      <vt:lpstr> 2019-20 nfhs swimming and diving  </vt:lpstr>
      <vt:lpstr>Exhibition competitors  1-2-3, 3-2-1c, 9-3-1</vt:lpstr>
      <vt:lpstr>NFHS OFFICIALS Education </vt:lpstr>
      <vt:lpstr>SPORTS-SPECIFIC Officiating COURSES www.nfhslearn.com</vt:lpstr>
      <vt:lpstr>NFHS OFFICIALS EDUCATION SPORT-SPECIFIC COURSES</vt:lpstr>
      <vt:lpstr>Interscholastic Officiating www.nfhslearn.com</vt:lpstr>
      <vt:lpstr>PowerPoint Presentation</vt:lpstr>
      <vt:lpstr>NFHS Officials Association Central Hub</vt:lpstr>
      <vt:lpstr> NFHS Learning Center</vt:lpstr>
      <vt:lpstr>Nfhs learning center www.nfhslearn.com</vt:lpstr>
      <vt:lpstr>www.nfhslearn.com</vt:lpstr>
      <vt:lpstr>PowerPoint Presentation</vt:lpstr>
      <vt:lpstr>PowerPoint Presentation</vt:lpstr>
      <vt:lpstr> 2019-20 nfhs swimming and diving  </vt:lpstr>
      <vt:lpstr>Nfhs Swimming and Diving Officials’  Guidelines Manuals</vt:lpstr>
      <vt:lpstr>Nfhs Swimming and Diving publications</vt:lpstr>
      <vt:lpstr>Thank You</vt:lpstr>
    </vt:vector>
  </TitlesOfParts>
  <Company>NFHS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 NFHS Sport Rules PowerPoint</dc:title>
  <dc:creator>Sandy Searcy</dc:creator>
  <cp:lastModifiedBy>Cindy Daniel</cp:lastModifiedBy>
  <cp:revision>130</cp:revision>
  <cp:lastPrinted>2019-10-10T12:57:06Z</cp:lastPrinted>
  <dcterms:created xsi:type="dcterms:W3CDTF">2019-05-24T18:15:24Z</dcterms:created>
  <dcterms:modified xsi:type="dcterms:W3CDTF">2019-10-10T13:04:35Z</dcterms:modified>
</cp:coreProperties>
</file>